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4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S0ECMIB1BmWXtj7QtUC8MkoHb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F991E5-5121-49E9-AF5D-919A0681FD1C}">
  <a:tblStyle styleId="{02F991E5-5121-49E9-AF5D-919A0681FD1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98" y="66"/>
      </p:cViewPr>
      <p:guideLst>
        <p:guide orient="horz" pos="28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384b019f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10384b019f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c8cc577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fc8cc577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384b019f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0384b019f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384b019f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10384b019f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c8cc577e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fc8cc577e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Jobb felbontású logókat kérünk szépen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384b019f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10384b019f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c8cc577e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fc8cc577e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gyéni elrendezés">
  <p:cSld name="Egyéni elrendezé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537" cy="81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04B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58281" y="473548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1424762" y="1013637"/>
            <a:ext cx="7407538" cy="355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28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1170"/>
              <a:buFont typeface="Arial"/>
              <a:buChar char="►"/>
              <a:defRPr sz="1800" b="0" i="0" u="none" strike="noStrike" cap="none">
                <a:solidFill>
                  <a:srgbClr val="304B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458281" y="473548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2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537" cy="81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04B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28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1170"/>
              <a:buFont typeface="Arial"/>
              <a:buChar char="►"/>
              <a:defRPr sz="1800" b="1" i="0" u="none" strike="noStrike" cap="none">
                <a:solidFill>
                  <a:srgbClr val="304B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28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1170"/>
              <a:buFont typeface="Arial"/>
              <a:buChar char="►"/>
              <a:defRPr sz="1800" b="1" i="0" u="none" strike="noStrike" cap="none">
                <a:solidFill>
                  <a:srgbClr val="304B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458281" y="473548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2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537" cy="81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04B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01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7663" y="0"/>
            <a:ext cx="9311665" cy="158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58" y="508514"/>
            <a:ext cx="1878704" cy="9365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11"/>
          <p:cNvCxnSpPr/>
          <p:nvPr/>
        </p:nvCxnSpPr>
        <p:spPr>
          <a:xfrm>
            <a:off x="280450" y="5104517"/>
            <a:ext cx="8580014" cy="0"/>
          </a:xfrm>
          <a:prstGeom prst="straightConnector1">
            <a:avLst/>
          </a:prstGeom>
          <a:noFill/>
          <a:ln w="9525" cap="flat" cmpd="sng">
            <a:solidFill>
              <a:srgbClr val="DFE8F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" name="Google Shape;10;p11"/>
          <p:cNvGrpSpPr/>
          <p:nvPr/>
        </p:nvGrpSpPr>
        <p:grpSpPr>
          <a:xfrm>
            <a:off x="3480806" y="4349758"/>
            <a:ext cx="5379658" cy="348868"/>
            <a:chOff x="3480806" y="4349758"/>
            <a:chExt cx="5379658" cy="348868"/>
          </a:xfrm>
        </p:grpSpPr>
        <p:pic>
          <p:nvPicPr>
            <p:cNvPr id="11" name="Google Shape;11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55859" y="4450681"/>
              <a:ext cx="779712" cy="233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51902" y="4416417"/>
              <a:ext cx="995838" cy="272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40727" y="4415572"/>
              <a:ext cx="364139" cy="283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093354" y="4504502"/>
              <a:ext cx="767110" cy="1679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15;p11"/>
            <p:cNvGrpSpPr/>
            <p:nvPr/>
          </p:nvGrpSpPr>
          <p:grpSpPr>
            <a:xfrm>
              <a:off x="5047842" y="4429587"/>
              <a:ext cx="1087576" cy="255694"/>
              <a:chOff x="3560372" y="4429587"/>
              <a:chExt cx="1087576" cy="255694"/>
            </a:xfrm>
          </p:grpSpPr>
          <p:pic>
            <p:nvPicPr>
              <p:cNvPr id="16" name="Google Shape;16;p11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3560372" y="4429587"/>
                <a:ext cx="519636" cy="2556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7;p11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4233737" y="4450190"/>
                <a:ext cx="414211" cy="2126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Google Shape;18;p11"/>
            <p:cNvSpPr txBox="1"/>
            <p:nvPr/>
          </p:nvSpPr>
          <p:spPr>
            <a:xfrm>
              <a:off x="3480806" y="4349758"/>
              <a:ext cx="632653" cy="187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hu-HU" sz="500" b="0" i="0" u="none" strike="noStrike" cap="none">
                  <a:solidFill>
                    <a:srgbClr val="9EBDE7"/>
                  </a:solidFill>
                  <a:latin typeface="Calibri"/>
                  <a:ea typeface="Calibri"/>
                  <a:cs typeface="Calibri"/>
                  <a:sym typeface="Calibri"/>
                </a:rPr>
                <a:t>Full Partners:</a:t>
              </a:r>
              <a:endParaRPr sz="5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9;p11"/>
            <p:cNvCxnSpPr/>
            <p:nvPr/>
          </p:nvCxnSpPr>
          <p:spPr>
            <a:xfrm>
              <a:off x="4929962" y="4406035"/>
              <a:ext cx="0" cy="292149"/>
            </a:xfrm>
            <a:prstGeom prst="straightConnector1">
              <a:avLst/>
            </a:prstGeom>
            <a:noFill/>
            <a:ln w="9525" cap="flat" cmpd="sng">
              <a:solidFill>
                <a:srgbClr val="DFE8F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11"/>
            <p:cNvCxnSpPr/>
            <p:nvPr/>
          </p:nvCxnSpPr>
          <p:spPr>
            <a:xfrm>
              <a:off x="6262575" y="4406035"/>
              <a:ext cx="0" cy="292149"/>
            </a:xfrm>
            <a:prstGeom prst="straightConnector1">
              <a:avLst/>
            </a:prstGeom>
            <a:noFill/>
            <a:ln w="9525" cap="flat" cmpd="sng">
              <a:solidFill>
                <a:srgbClr val="DFE8F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11"/>
            <p:cNvCxnSpPr/>
            <p:nvPr/>
          </p:nvCxnSpPr>
          <p:spPr>
            <a:xfrm>
              <a:off x="7446334" y="4406035"/>
              <a:ext cx="0" cy="292149"/>
            </a:xfrm>
            <a:prstGeom prst="straightConnector1">
              <a:avLst/>
            </a:prstGeom>
            <a:noFill/>
            <a:ln w="9525" cap="flat" cmpd="sng">
              <a:solidFill>
                <a:srgbClr val="DFE8F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11"/>
            <p:cNvCxnSpPr/>
            <p:nvPr/>
          </p:nvCxnSpPr>
          <p:spPr>
            <a:xfrm>
              <a:off x="7992141" y="4406035"/>
              <a:ext cx="0" cy="292149"/>
            </a:xfrm>
            <a:prstGeom prst="straightConnector1">
              <a:avLst/>
            </a:prstGeom>
            <a:noFill/>
            <a:ln w="9525" cap="flat" cmpd="sng">
              <a:solidFill>
                <a:srgbClr val="DFE8F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23;p11"/>
          <p:cNvCxnSpPr/>
          <p:nvPr/>
        </p:nvCxnSpPr>
        <p:spPr>
          <a:xfrm>
            <a:off x="305258" y="4349607"/>
            <a:ext cx="8580014" cy="0"/>
          </a:xfrm>
          <a:prstGeom prst="straightConnector1">
            <a:avLst/>
          </a:prstGeom>
          <a:noFill/>
          <a:ln w="9525" cap="flat" cmpd="sng">
            <a:solidFill>
              <a:srgbClr val="DFE8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11"/>
          <p:cNvSpPr txBox="1"/>
          <p:nvPr/>
        </p:nvSpPr>
        <p:spPr>
          <a:xfrm>
            <a:off x="2205986" y="4356764"/>
            <a:ext cx="1317586" cy="60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800" b="0" i="0" u="none" strike="noStrike" cap="none">
                <a:solidFill>
                  <a:srgbClr val="333A5A"/>
                </a:solidFill>
                <a:latin typeface="Calibri"/>
                <a:ea typeface="Calibri"/>
                <a:cs typeface="Calibri"/>
                <a:sym typeface="Calibri"/>
              </a:rPr>
              <a:t>Initiatives to support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hu-HU" sz="800" b="0" i="0" u="none" strike="noStrike" cap="none">
                <a:solidFill>
                  <a:srgbClr val="333A5A"/>
                </a:solidFill>
                <a:latin typeface="Calibri"/>
                <a:ea typeface="Calibri"/>
                <a:cs typeface="Calibri"/>
                <a:sym typeface="Calibri"/>
              </a:rPr>
              <a:t>the implementation of European Higher Education Area (EHEA) reforms.</a:t>
            </a:r>
            <a:endParaRPr sz="500" b="0" i="0" u="none" strike="noStrike" cap="none">
              <a:solidFill>
                <a:srgbClr val="333A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11"/>
          <p:cNvCxnSpPr/>
          <p:nvPr/>
        </p:nvCxnSpPr>
        <p:spPr>
          <a:xfrm>
            <a:off x="3523571" y="4744118"/>
            <a:ext cx="5336893" cy="16836"/>
          </a:xfrm>
          <a:prstGeom prst="straightConnector1">
            <a:avLst/>
          </a:prstGeom>
          <a:noFill/>
          <a:ln w="9525" cap="flat" cmpd="sng">
            <a:solidFill>
              <a:srgbClr val="DFE8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11"/>
          <p:cNvSpPr txBox="1"/>
          <p:nvPr/>
        </p:nvSpPr>
        <p:spPr>
          <a:xfrm>
            <a:off x="208074" y="4736818"/>
            <a:ext cx="941646" cy="38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hu-HU" sz="500" b="0" i="0" u="none" strike="noStrike" cap="none">
                <a:solidFill>
                  <a:srgbClr val="304B9B"/>
                </a:solidFill>
                <a:latin typeface="Calibri"/>
                <a:ea typeface="Calibri"/>
                <a:cs typeface="Calibri"/>
                <a:sym typeface="Calibri"/>
              </a:rPr>
              <a:t>Co-funded by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hu-HU" sz="500" b="0" i="0" u="none" strike="noStrike" cap="none">
                <a:solidFill>
                  <a:srgbClr val="304B9B"/>
                </a:solidFill>
                <a:latin typeface="Calibri"/>
                <a:ea typeface="Calibri"/>
                <a:cs typeface="Calibri"/>
                <a:sym typeface="Calibri"/>
              </a:rPr>
              <a:t>the Erasmus+ Programme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hu-HU" sz="500" b="0" i="0" u="none" strike="noStrike" cap="none">
                <a:solidFill>
                  <a:srgbClr val="304B9B"/>
                </a:solidFill>
                <a:latin typeface="Calibri"/>
                <a:ea typeface="Calibri"/>
                <a:cs typeface="Calibri"/>
                <a:sym typeface="Calibri"/>
              </a:rPr>
              <a:t>of the European Union</a:t>
            </a:r>
            <a:endParaRPr sz="500" b="0" i="0" u="none" strike="noStrike" cap="none">
              <a:solidFill>
                <a:srgbClr val="304B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29909" y="4834690"/>
            <a:ext cx="950986" cy="27070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1"/>
          <p:cNvSpPr txBox="1"/>
          <p:nvPr/>
        </p:nvSpPr>
        <p:spPr>
          <a:xfrm>
            <a:off x="1980896" y="4914701"/>
            <a:ext cx="1542676" cy="15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hu-HU" sz="500" b="0" i="0" u="none" strike="noStrike" cap="none">
                <a:solidFill>
                  <a:srgbClr val="333A5A"/>
                </a:solidFill>
                <a:latin typeface="Calibri"/>
                <a:ea typeface="Calibri"/>
                <a:cs typeface="Calibri"/>
                <a:sym typeface="Calibri"/>
              </a:rPr>
              <a:t>EPLUS2020-EHEA09-2019 - EPLUS2020 Action Grant</a:t>
            </a:r>
            <a:endParaRPr sz="500" b="0" i="0" u="none" strike="noStrike" cap="none">
              <a:solidFill>
                <a:srgbClr val="333A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Google Shape;29;p11"/>
          <p:cNvCxnSpPr/>
          <p:nvPr/>
        </p:nvCxnSpPr>
        <p:spPr>
          <a:xfrm>
            <a:off x="305258" y="4742672"/>
            <a:ext cx="1871436" cy="0"/>
          </a:xfrm>
          <a:prstGeom prst="straightConnector1">
            <a:avLst/>
          </a:prstGeom>
          <a:noFill/>
          <a:ln w="9525" cap="flat" cmpd="sng">
            <a:solidFill>
              <a:srgbClr val="DFE8F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0" name="Google Shape;30;p11"/>
          <p:cNvGrpSpPr/>
          <p:nvPr/>
        </p:nvGrpSpPr>
        <p:grpSpPr>
          <a:xfrm>
            <a:off x="3484956" y="4696251"/>
            <a:ext cx="5525182" cy="387016"/>
            <a:chOff x="3484956" y="4696251"/>
            <a:chExt cx="5525182" cy="387016"/>
          </a:xfrm>
        </p:grpSpPr>
        <p:sp>
          <p:nvSpPr>
            <p:cNvPr id="31" name="Google Shape;31;p11"/>
            <p:cNvSpPr txBox="1"/>
            <p:nvPr/>
          </p:nvSpPr>
          <p:spPr>
            <a:xfrm>
              <a:off x="3484956" y="4720593"/>
              <a:ext cx="816549" cy="187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hu-HU" sz="500" b="0" i="0" u="none" strike="noStrike" cap="none">
                  <a:solidFill>
                    <a:srgbClr val="9EBDE7"/>
                  </a:solidFill>
                  <a:latin typeface="Calibri"/>
                  <a:ea typeface="Calibri"/>
                  <a:cs typeface="Calibri"/>
                  <a:sym typeface="Calibri"/>
                </a:rPr>
                <a:t>Associated Partners:</a:t>
              </a:r>
              <a:endParaRPr sz="5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oogle Shape;32;p11"/>
            <p:cNvGrpSpPr/>
            <p:nvPr/>
          </p:nvGrpSpPr>
          <p:grpSpPr>
            <a:xfrm>
              <a:off x="4172147" y="4696251"/>
              <a:ext cx="4837991" cy="387016"/>
              <a:chOff x="4172147" y="4696251"/>
              <a:chExt cx="4837991" cy="387016"/>
            </a:xfrm>
          </p:grpSpPr>
          <p:sp>
            <p:nvSpPr>
              <p:cNvPr id="33" name="Google Shape;33;p11"/>
              <p:cNvSpPr txBox="1"/>
              <p:nvPr/>
            </p:nvSpPr>
            <p:spPr>
              <a:xfrm>
                <a:off x="7235826" y="4696251"/>
                <a:ext cx="1774312" cy="387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lang="hu-HU" sz="500" b="0" i="0" u="none" strike="noStrike" cap="none">
                    <a:solidFill>
                      <a:srgbClr val="9EBDE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content of this document represents the views of</a:t>
                </a:r>
                <a:endParaRPr sz="500" b="0" i="0" u="none" strike="noStrike" cap="none">
                  <a:solidFill>
                    <a:srgbClr val="9EBDE7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lang="hu-HU" sz="500" b="0" i="0" u="none" strike="noStrike" cap="none">
                    <a:solidFill>
                      <a:srgbClr val="9EBDE7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the author only and is his/her sole responsibility. The European Commission and the Agency do not accept any responsibility for use that may be made of the information it contains.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500" b="0" i="0" u="none" strike="noStrike" cap="none">
                  <a:solidFill>
                    <a:srgbClr val="304B9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" name="Google Shape;34;p11"/>
              <p:cNvGrpSpPr/>
              <p:nvPr/>
            </p:nvGrpSpPr>
            <p:grpSpPr>
              <a:xfrm>
                <a:off x="4172147" y="4811436"/>
                <a:ext cx="3011613" cy="256200"/>
                <a:chOff x="4172147" y="4811436"/>
                <a:chExt cx="3011613" cy="256200"/>
              </a:xfrm>
            </p:grpSpPr>
            <p:pic>
              <p:nvPicPr>
                <p:cNvPr id="35" name="Google Shape;35;p11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>
                  <a:off x="4172147" y="4848863"/>
                  <a:ext cx="514302" cy="1813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36;p11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4824952" y="4846822"/>
                  <a:ext cx="697072" cy="1854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Google Shape;37;p11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/>
                <a:stretch/>
              </p:blipFill>
              <p:spPr>
                <a:xfrm>
                  <a:off x="5650484" y="4811436"/>
                  <a:ext cx="287414" cy="256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Google Shape;38;p11"/>
                <p:cNvPicPr preferRelativeResize="0"/>
                <p:nvPr/>
              </p:nvPicPr>
              <p:blipFill rotWithShape="1">
                <a:blip r:embed="rId16">
                  <a:alphaModFix/>
                </a:blip>
                <a:srcRect/>
                <a:stretch/>
              </p:blipFill>
              <p:spPr>
                <a:xfrm>
                  <a:off x="6656233" y="4840451"/>
                  <a:ext cx="527527" cy="1981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Google Shape;39;p11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/>
                <a:stretch/>
              </p:blipFill>
              <p:spPr>
                <a:xfrm>
                  <a:off x="6090394" y="4820564"/>
                  <a:ext cx="419159" cy="22195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0" name="Google Shape;40;p11"/>
              <p:cNvGrpSpPr/>
              <p:nvPr/>
            </p:nvGrpSpPr>
            <p:grpSpPr>
              <a:xfrm>
                <a:off x="4758526" y="4786715"/>
                <a:ext cx="2497895" cy="292149"/>
                <a:chOff x="4758526" y="4786715"/>
                <a:chExt cx="2497895" cy="292149"/>
              </a:xfrm>
            </p:grpSpPr>
            <p:cxnSp>
              <p:nvCxnSpPr>
                <p:cNvPr id="41" name="Google Shape;41;p11"/>
                <p:cNvCxnSpPr/>
                <p:nvPr/>
              </p:nvCxnSpPr>
              <p:spPr>
                <a:xfrm>
                  <a:off x="4758526" y="4786715"/>
                  <a:ext cx="0" cy="2921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FE8F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2" name="Google Shape;42;p11"/>
                <p:cNvCxnSpPr/>
                <p:nvPr/>
              </p:nvCxnSpPr>
              <p:spPr>
                <a:xfrm>
                  <a:off x="5576325" y="4786715"/>
                  <a:ext cx="0" cy="2921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FE8F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3" name="Google Shape;43;p11"/>
                <p:cNvCxnSpPr/>
                <p:nvPr/>
              </p:nvCxnSpPr>
              <p:spPr>
                <a:xfrm>
                  <a:off x="6017922" y="4786715"/>
                  <a:ext cx="0" cy="2921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FE8F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4" name="Google Shape;44;p11"/>
                <p:cNvCxnSpPr/>
                <p:nvPr/>
              </p:nvCxnSpPr>
              <p:spPr>
                <a:xfrm>
                  <a:off x="6582213" y="4786715"/>
                  <a:ext cx="0" cy="2921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FE8F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45" name="Google Shape;45;p11"/>
                <p:cNvCxnSpPr/>
                <p:nvPr/>
              </p:nvCxnSpPr>
              <p:spPr>
                <a:xfrm>
                  <a:off x="7256421" y="4786715"/>
                  <a:ext cx="0" cy="2921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FE8F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46" name="Google Shape;46;p11"/>
          <p:cNvGrpSpPr/>
          <p:nvPr/>
        </p:nvGrpSpPr>
        <p:grpSpPr>
          <a:xfrm>
            <a:off x="205261" y="4349758"/>
            <a:ext cx="1923860" cy="291455"/>
            <a:chOff x="205261" y="4349758"/>
            <a:chExt cx="1923860" cy="291455"/>
          </a:xfrm>
        </p:grpSpPr>
        <p:grpSp>
          <p:nvGrpSpPr>
            <p:cNvPr id="47" name="Google Shape;47;p11"/>
            <p:cNvGrpSpPr/>
            <p:nvPr/>
          </p:nvGrpSpPr>
          <p:grpSpPr>
            <a:xfrm>
              <a:off x="1299714" y="4457520"/>
              <a:ext cx="829407" cy="183693"/>
              <a:chOff x="3353744" y="4359727"/>
              <a:chExt cx="829407" cy="183693"/>
            </a:xfrm>
          </p:grpSpPr>
          <p:pic>
            <p:nvPicPr>
              <p:cNvPr id="48" name="Google Shape;48;p11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3353744" y="4359727"/>
                <a:ext cx="319337" cy="1799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Google Shape;49;p11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3882912" y="4361752"/>
                <a:ext cx="300239" cy="1816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0" name="Google Shape;50;p11"/>
            <p:cNvSpPr txBox="1"/>
            <p:nvPr/>
          </p:nvSpPr>
          <p:spPr>
            <a:xfrm>
              <a:off x="205261" y="4349758"/>
              <a:ext cx="632653" cy="187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hu-HU" sz="500" b="0" i="0" u="none" strike="noStrike" cap="none">
                  <a:solidFill>
                    <a:srgbClr val="9EBDE7"/>
                  </a:solidFill>
                  <a:latin typeface="Calibri"/>
                  <a:ea typeface="Calibri"/>
                  <a:cs typeface="Calibri"/>
                  <a:sym typeface="Calibri"/>
                </a:rPr>
                <a:t>Coordinators:</a:t>
              </a:r>
              <a:endParaRPr sz="5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Google Shape;51;p11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05402" y="4470581"/>
              <a:ext cx="319337" cy="1599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3306"/>
            <a:ext cx="9143999" cy="501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61875" y="1"/>
            <a:ext cx="3203389" cy="54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4177" y="0"/>
            <a:ext cx="1419133" cy="7074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>
            <a:off x="280450" y="4753866"/>
            <a:ext cx="8580014" cy="0"/>
          </a:xfrm>
          <a:prstGeom prst="straightConnector1">
            <a:avLst/>
          </a:prstGeom>
          <a:noFill/>
          <a:ln w="9525" cap="flat" cmpd="sng">
            <a:solidFill>
              <a:srgbClr val="B3CBE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3"/>
          <p:cNvCxnSpPr/>
          <p:nvPr/>
        </p:nvCxnSpPr>
        <p:spPr>
          <a:xfrm>
            <a:off x="280450" y="5104517"/>
            <a:ext cx="8580014" cy="0"/>
          </a:xfrm>
          <a:prstGeom prst="straightConnector1">
            <a:avLst/>
          </a:prstGeom>
          <a:noFill/>
          <a:ln w="9525" cap="flat" cmpd="sng">
            <a:solidFill>
              <a:srgbClr val="B3CBE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3"/>
          <p:cNvSpPr txBox="1"/>
          <p:nvPr/>
        </p:nvSpPr>
        <p:spPr>
          <a:xfrm>
            <a:off x="280450" y="4782218"/>
            <a:ext cx="6162880" cy="30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hu-HU" sz="700" b="1" i="0" u="none" strike="noStrike" cap="none">
                <a:solidFill>
                  <a:srgbClr val="333A5A"/>
                </a:solidFill>
                <a:latin typeface="Calibri"/>
                <a:ea typeface="Calibri"/>
                <a:cs typeface="Calibri"/>
                <a:sym typeface="Calibri"/>
              </a:rPr>
              <a:t>PROFFORMANCE</a:t>
            </a:r>
            <a:r>
              <a:rPr lang="hu-HU" sz="800" b="0" i="0" u="none" strike="noStrike" cap="none">
                <a:solidFill>
                  <a:srgbClr val="333A5A"/>
                </a:solidFill>
                <a:latin typeface="Calibri"/>
                <a:ea typeface="Calibri"/>
                <a:cs typeface="Calibri"/>
                <a:sym typeface="Calibri"/>
              </a:rPr>
              <a:t> – Assessment Tool and Incentive Systems for Developing Higher Education Teachers' Performance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58281" y="473548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EBDE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2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formance.eu/assessment-to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s://us02web.zoom.us/j/89472139428?pwd=OFllcEJKYm0yS1AxZzg1cDFxQnpkZz09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OxLokdxxhPtLK0rQvtjAcikfe9UciBjoWK7DJtkt0qobjoQ/viewfor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oogle.com/forms/d/e/1FAIpQLSc-qh3Pt5j_0L5-qPcCF9W0MLxmRO6RX_JwX0qkIqs-VhU4Pw/viewform" TargetMode="External"/><Relationship Id="rId4" Type="http://schemas.openxmlformats.org/officeDocument/2006/relationships/hyperlink" Target="https://docs.google.com/forms/d/e/1FAIpQLSd6lcqQeR7dRUoy1tBT-z-jbXuIaQk6yZZv_rPnnStnJZqiJg/view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/>
        </p:nvSpPr>
        <p:spPr>
          <a:xfrm>
            <a:off x="152400" y="1274541"/>
            <a:ext cx="91440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3200" b="1" i="0" u="none" strike="noStrike" cap="none">
                <a:solidFill>
                  <a:srgbClr val="333A5A"/>
                </a:solidFill>
                <a:latin typeface="Calibri"/>
                <a:ea typeface="Calibri"/>
                <a:cs typeface="Calibri"/>
                <a:sym typeface="Calibri"/>
              </a:rPr>
              <a:t>PROFFORMANCE</a:t>
            </a:r>
            <a:endParaRPr sz="1800" b="0" i="0" u="none" strike="noStrike" cap="none">
              <a:solidFill>
                <a:srgbClr val="333A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600" b="0" i="0" u="none" strike="noStrike" cap="none">
                <a:solidFill>
                  <a:srgbClr val="6792CB"/>
                </a:solidFill>
                <a:latin typeface="Calibri"/>
                <a:ea typeface="Calibri"/>
                <a:cs typeface="Calibri"/>
                <a:sym typeface="Calibri"/>
              </a:rPr>
              <a:t>Assessment Tool and Incentive 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600" b="0" i="0" u="none" strike="noStrike" cap="none">
                <a:solidFill>
                  <a:srgbClr val="6792CB"/>
                </a:solidFill>
                <a:latin typeface="Calibri"/>
                <a:ea typeface="Calibri"/>
                <a:cs typeface="Calibri"/>
                <a:sym typeface="Calibri"/>
              </a:rPr>
              <a:t>for Developing Higher Education Teachers' Performance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52400" y="2541200"/>
            <a:ext cx="8301900" cy="15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u-HU" sz="1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  	 </a:t>
            </a:r>
            <a:r>
              <a:rPr lang="hu-HU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Info Session on</a:t>
            </a:r>
            <a:endParaRPr sz="1400" b="1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16100" marR="0" lvl="0" indent="12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hu-HU" sz="1200" b="1" i="0" u="sng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PROFFORMANCE Assessment Tool</a:t>
            </a:r>
            <a:r>
              <a:rPr lang="hu-HU" sz="1200" b="1" i="0" u="sng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- Institutional Pilot testing</a:t>
            </a:r>
            <a:endParaRPr sz="1200" b="1" i="0" u="sng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1700" marR="0" lvl="0" indent="44450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11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23rd November 2021, 15.00 CET</a:t>
            </a:r>
            <a:endParaRPr sz="1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u-HU" sz="1050" b="1" i="1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             Zoom:  </a:t>
            </a:r>
            <a:r>
              <a:rPr lang="hu-HU" sz="1100" b="0" i="1" u="sng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https://us02web.zoom.us/j/89472139428?pwd=OFllcEJKYm0yS1AxZzg1cDFxQnpkZz09</a:t>
            </a:r>
            <a:endParaRPr sz="1100" b="0" i="1" u="sng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11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             Invitees:</a:t>
            </a:r>
            <a:r>
              <a:rPr lang="hu-HU" sz="1100" b="0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0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education teachers and professionals in Austria, Croatia, Czechia, Georgia, Hungary, Serbia</a:t>
            </a:r>
            <a:endParaRPr sz="105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221" y="1708158"/>
            <a:ext cx="1494800" cy="14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body" idx="1"/>
          </p:nvPr>
        </p:nvSpPr>
        <p:spPr>
          <a:xfrm>
            <a:off x="159650" y="761225"/>
            <a:ext cx="8672700" cy="3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sz="1900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This PEER version of the assessment tool aims to promote mutual learning and exchange of experience between peer teachers in your institution.</a:t>
            </a:r>
            <a:r>
              <a:rPr lang="hu-HU" sz="19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u-HU" sz="19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9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u-HU" sz="19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900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It could serve as a mirror on your activities related to teaching. You may get feedback from your peers which might help you to develop efficiency of T&amp;L, and it facilitates cooperation as well.</a:t>
            </a:r>
            <a:r>
              <a:rPr lang="hu-HU" sz="19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u-HU" sz="19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9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u-HU" sz="19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900" b="1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First please fill in the self-assessment questionnaire</a:t>
            </a:r>
            <a:r>
              <a:rPr lang="hu-HU" sz="1900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, then </a:t>
            </a:r>
            <a:r>
              <a:rPr lang="hu-HU" sz="1900" b="1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choose a peer with whom you would mutually </a:t>
            </a:r>
            <a:r>
              <a:rPr lang="hu-HU" sz="1900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implement the peer assessment on each other</a:t>
            </a:r>
            <a:r>
              <a:rPr lang="hu-HU" sz="1900" b="0" i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900" b="0" i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 sz="1900" b="1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sz="1900" b="1" u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At least one lesson visit would be </a:t>
            </a:r>
            <a:r>
              <a:rPr lang="hu-HU" sz="1900" b="1">
                <a:solidFill>
                  <a:srgbClr val="073763"/>
                </a:solidFill>
              </a:rPr>
              <a:t>helpful, but optional</a:t>
            </a:r>
            <a:r>
              <a:rPr lang="hu-HU" sz="1900" b="1" u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(can be online as well)</a:t>
            </a:r>
            <a:endParaRPr sz="1900" u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6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3000" b="1"/>
              <a:t>Peer-assessment questionnaire</a:t>
            </a:r>
            <a:r>
              <a:rPr lang="hu-HU" sz="2000" b="1"/>
              <a:t>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384b019f4_0_10"/>
          <p:cNvSpPr/>
          <p:nvPr/>
        </p:nvSpPr>
        <p:spPr>
          <a:xfrm>
            <a:off x="1025675" y="926750"/>
            <a:ext cx="1531500" cy="349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7D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10384b019f4_0_10"/>
          <p:cNvSpPr txBox="1">
            <a:spLocks noGrp="1"/>
          </p:cNvSpPr>
          <p:nvPr>
            <p:ph type="body" idx="1"/>
          </p:nvPr>
        </p:nvSpPr>
        <p:spPr>
          <a:xfrm>
            <a:off x="1168200" y="815099"/>
            <a:ext cx="7407600" cy="3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70"/>
              <a:buNone/>
            </a:pPr>
            <a:r>
              <a:rPr lang="hu-HU" sz="2200" b="1"/>
              <a:t>For HEIs:</a:t>
            </a:r>
            <a:endParaRPr sz="2200" b="1"/>
          </a:p>
          <a:p>
            <a:pPr marL="457200" lvl="0" indent="-32829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0"/>
              <a:buChar char="►"/>
            </a:pPr>
            <a:r>
              <a:rPr lang="hu-HU" sz="2200"/>
              <a:t>complementing or embedded into QA systems</a:t>
            </a:r>
            <a:endParaRPr sz="2200"/>
          </a:p>
          <a:p>
            <a:pPr marL="457200" lvl="0" indent="-328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0"/>
              <a:buChar char="►"/>
            </a:pPr>
            <a:r>
              <a:rPr lang="hu-HU" sz="2200"/>
              <a:t>teacher performance management culture</a:t>
            </a:r>
            <a:endParaRPr sz="2200"/>
          </a:p>
          <a:p>
            <a:pPr marL="457200" lvl="0" indent="-328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0"/>
              <a:buChar char="►"/>
            </a:pPr>
            <a:r>
              <a:rPr lang="hu-HU" sz="2200"/>
              <a:t>data for evidence-based decision making, strategic planning</a:t>
            </a:r>
            <a:endParaRPr sz="2200"/>
          </a:p>
          <a:p>
            <a:pPr marL="457200" lvl="0" indent="-328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0"/>
              <a:buChar char="►"/>
            </a:pPr>
            <a:r>
              <a:rPr lang="hu-HU" sz="2200"/>
              <a:t>assessment for development </a:t>
            </a:r>
            <a:r>
              <a:rPr lang="hu-HU" sz="2200" b="1"/>
              <a:t>(formative)</a:t>
            </a:r>
            <a:endParaRPr sz="2200" b="1"/>
          </a:p>
          <a:p>
            <a:pPr marL="457200" lvl="0" indent="-328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0"/>
              <a:buChar char="►"/>
            </a:pPr>
            <a:r>
              <a:rPr lang="hu-HU" sz="2200"/>
              <a:t>benchmarks - aggregated data - not for ranking</a:t>
            </a:r>
            <a:endParaRPr sz="2200"/>
          </a:p>
          <a:p>
            <a:pPr marL="457200" lvl="0" indent="-328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0"/>
              <a:buChar char="►"/>
            </a:pPr>
            <a:r>
              <a:rPr lang="hu-HU" sz="2200"/>
              <a:t>competence-based - complex roles of HE teachers</a:t>
            </a:r>
            <a:endParaRPr sz="2200"/>
          </a:p>
          <a:p>
            <a:pPr marL="457200" lvl="0" indent="-328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70"/>
              <a:buChar char="►"/>
            </a:pPr>
            <a:r>
              <a:rPr lang="hu-HU" sz="2200"/>
              <a:t>tool for QA in int’l cooperations, projects, joint/double degrees, European University Alliances</a:t>
            </a: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/>
          </a:p>
        </p:txBody>
      </p:sp>
      <p:sp>
        <p:nvSpPr>
          <p:cNvPr id="208" name="Google Shape;208;g10384b019f4_0_10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6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/>
              <a:t>Why to participate?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c8cc577e9_0_0"/>
          <p:cNvSpPr/>
          <p:nvPr/>
        </p:nvSpPr>
        <p:spPr>
          <a:xfrm>
            <a:off x="1035200" y="1012475"/>
            <a:ext cx="2041500" cy="349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7D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fc8cc577e9_0_0"/>
          <p:cNvSpPr txBox="1">
            <a:spLocks noGrp="1"/>
          </p:cNvSpPr>
          <p:nvPr>
            <p:ph type="body" idx="1"/>
          </p:nvPr>
        </p:nvSpPr>
        <p:spPr>
          <a:xfrm>
            <a:off x="1168212" y="696387"/>
            <a:ext cx="7407600" cy="3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sz="2000" b="1"/>
              <a:t>For HE teachers:</a:t>
            </a:r>
            <a:endParaRPr sz="2000" b="1"/>
          </a:p>
          <a:p>
            <a:pPr marL="457200" lvl="0" indent="-31559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70"/>
              <a:buChar char="►"/>
            </a:pPr>
            <a:r>
              <a:rPr lang="hu-HU" sz="2000"/>
              <a:t>self-assessment and feedback from different stakeholders</a:t>
            </a:r>
            <a:endParaRPr sz="2000"/>
          </a:p>
          <a:p>
            <a:pPr marL="457200" lvl="0" indent="-3155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70"/>
              <a:buChar char="►"/>
            </a:pPr>
            <a:r>
              <a:rPr lang="hu-HU" sz="2000"/>
              <a:t>exchange of good practices, promoting cooperation between colleagues</a:t>
            </a:r>
            <a:endParaRPr sz="2000"/>
          </a:p>
          <a:p>
            <a:pPr marL="457200" lvl="0" indent="-3155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70"/>
              <a:buChar char="►"/>
            </a:pPr>
            <a:r>
              <a:rPr lang="hu-HU" sz="2000"/>
              <a:t>mapping competence, base for career development and promotion</a:t>
            </a:r>
            <a:endParaRPr sz="2000"/>
          </a:p>
          <a:p>
            <a:pPr marL="457200" lvl="0" indent="-315595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1370"/>
              <a:buChar char="►"/>
            </a:pPr>
            <a:r>
              <a:rPr lang="hu-HU" sz="2000"/>
              <a:t>NOW: certificate on the participation in the pilot testing</a:t>
            </a:r>
            <a:endParaRPr sz="2000"/>
          </a:p>
        </p:txBody>
      </p:sp>
      <p:sp>
        <p:nvSpPr>
          <p:cNvPr id="215" name="Google Shape;215;gfc8cc577e9_0_0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6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/>
              <a:t>Why to participate?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384b019f4_1_10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6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/>
              <a:t>Schedule of piloting</a:t>
            </a:r>
            <a:endParaRPr/>
          </a:p>
        </p:txBody>
      </p:sp>
      <p:graphicFrame>
        <p:nvGraphicFramePr>
          <p:cNvPr id="221" name="Google Shape;221;g10384b019f4_1_10"/>
          <p:cNvGraphicFramePr/>
          <p:nvPr/>
        </p:nvGraphicFramePr>
        <p:xfrm>
          <a:off x="527675" y="81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{02F991E5-5121-49E9-AF5D-919A0681FD1C}</a:tableStyleId>
              </a:tblPr>
              <a:tblGrid>
                <a:gridCol w="27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1C4587"/>
                          </a:solidFill>
                        </a:rPr>
                        <a:t>23rd November 2021 3.00 PM </a:t>
                      </a:r>
                      <a:r>
                        <a:rPr lang="hu-HU" sz="1400" u="none" strike="noStrike" cap="none">
                          <a:solidFill>
                            <a:srgbClr val="1C4587"/>
                          </a:solidFill>
                        </a:rPr>
                        <a:t>CET</a:t>
                      </a:r>
                      <a:endParaRPr sz="1400" u="none" strike="noStrike" cap="none">
                        <a:solidFill>
                          <a:srgbClr val="1C4587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>
                          <a:solidFill>
                            <a:srgbClr val="1C4587"/>
                          </a:solidFill>
                        </a:rPr>
                        <a:t>ZOOM webinar to be registered and distributed</a:t>
                      </a:r>
                      <a:endParaRPr sz="14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>
                          <a:solidFill>
                            <a:srgbClr val="1C4587"/>
                          </a:solidFill>
                        </a:rPr>
                        <a:t>Introductory meeting explanation of the testing process for institutions</a:t>
                      </a:r>
                      <a:endParaRPr sz="1400" u="none" strike="noStrike" cap="none">
                        <a:solidFill>
                          <a:srgbClr val="1C4587"/>
                        </a:solidFill>
                      </a:endParaRPr>
                    </a:p>
                    <a:p>
                      <a:pPr marL="179999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>
                          <a:solidFill>
                            <a:srgbClr val="1C4587"/>
                          </a:solidFill>
                        </a:rPr>
                        <a:t>1. presentation of the tool</a:t>
                      </a:r>
                      <a:endParaRPr sz="1400" u="none" strike="noStrike" cap="none">
                        <a:solidFill>
                          <a:srgbClr val="1C4587"/>
                        </a:solidFill>
                      </a:endParaRPr>
                    </a:p>
                    <a:p>
                      <a:pPr marL="179999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>
                          <a:solidFill>
                            <a:srgbClr val="1C4587"/>
                          </a:solidFill>
                        </a:rPr>
                        <a:t>2. guidelines for testing</a:t>
                      </a:r>
                      <a:endParaRPr sz="1400" u="none" strike="noStrike" cap="none">
                        <a:solidFill>
                          <a:srgbClr val="1C4587"/>
                        </a:solidFill>
                      </a:endParaRPr>
                    </a:p>
                    <a:p>
                      <a:pPr marL="179999" marR="0" lvl="0" indent="0" algn="l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>
                          <a:solidFill>
                            <a:srgbClr val="1C4587"/>
                          </a:solidFill>
                        </a:rPr>
                        <a:t>3. QA</a:t>
                      </a:r>
                      <a:endParaRPr sz="1400" i="1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>
                          <a:solidFill>
                            <a:srgbClr val="1C4587"/>
                          </a:solidFill>
                        </a:rPr>
                        <a:t>All partners and HEI representatives</a:t>
                      </a:r>
                      <a:endParaRPr sz="14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1C4587"/>
                          </a:solidFill>
                        </a:rPr>
                        <a:t>24th November 2021 - </a:t>
                      </a:r>
                      <a:endParaRPr sz="1400" b="1" u="none" strike="noStrike" cap="none">
                        <a:solidFill>
                          <a:srgbClr val="1C4587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1C4587"/>
                          </a:solidFill>
                        </a:rPr>
                        <a:t>20th January 2022</a:t>
                      </a:r>
                      <a:endParaRPr sz="1400" b="1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>
                          <a:solidFill>
                            <a:srgbClr val="1C4587"/>
                          </a:solidFill>
                        </a:rPr>
                        <a:t>Testing within the institutions</a:t>
                      </a:r>
                      <a:endParaRPr sz="14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>
                          <a:solidFill>
                            <a:srgbClr val="1C4587"/>
                          </a:solidFill>
                        </a:rPr>
                        <a:t>HEIs with technical assistance of respective partners</a:t>
                      </a:r>
                      <a:endParaRPr sz="14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b="1" u="none" strike="noStrike" cap="none">
                          <a:solidFill>
                            <a:srgbClr val="1C4587"/>
                          </a:solidFill>
                        </a:rPr>
                        <a:t>End January 2022</a:t>
                      </a:r>
                      <a:endParaRPr sz="1400" b="1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>
                          <a:solidFill>
                            <a:srgbClr val="1C4587"/>
                          </a:solidFill>
                        </a:rPr>
                        <a:t>Interviews and feedback with/from participating HEIs</a:t>
                      </a:r>
                      <a:endParaRPr sz="14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1400" u="none" strike="noStrike" cap="none">
                          <a:solidFill>
                            <a:srgbClr val="1C4587"/>
                          </a:solidFill>
                        </a:rPr>
                        <a:t>All partners and HEIs + PROFFORMANCE experts - CWG</a:t>
                      </a:r>
                      <a:endParaRPr sz="14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5EB8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384b019f4_1_0"/>
          <p:cNvSpPr txBox="1">
            <a:spLocks noGrp="1"/>
          </p:cNvSpPr>
          <p:nvPr>
            <p:ph type="title"/>
          </p:nvPr>
        </p:nvSpPr>
        <p:spPr>
          <a:xfrm>
            <a:off x="1423575" y="0"/>
            <a:ext cx="7220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/>
              <a:t>Methodology of the pilot testing</a:t>
            </a:r>
            <a:endParaRPr/>
          </a:p>
        </p:txBody>
      </p:sp>
      <p:graphicFrame>
        <p:nvGraphicFramePr>
          <p:cNvPr id="227" name="Google Shape;227;g10384b019f4_1_0"/>
          <p:cNvGraphicFramePr/>
          <p:nvPr/>
        </p:nvGraphicFramePr>
        <p:xfrm>
          <a:off x="223838" y="1175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{02F991E5-5121-49E9-AF5D-919A0681FD1C}</a:tableStyleId>
              </a:tblPr>
              <a:tblGrid>
                <a:gridCol w="396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2667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u="none" strike="noStrike" cap="none">
                          <a:solidFill>
                            <a:srgbClr val="1C4587"/>
                          </a:solidFill>
                        </a:rPr>
                        <a:t>1. 	Partners and HEIs agree on pilot implementation</a:t>
                      </a:r>
                      <a:endParaRPr sz="13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 </a:t>
                      </a:r>
                      <a:endParaRPr sz="1300" b="1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2667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u="none" strike="noStrike" cap="none">
                          <a:solidFill>
                            <a:srgbClr val="1C4587"/>
                          </a:solidFill>
                        </a:rPr>
                        <a:t>2. 	HEI receives preliminary material</a:t>
                      </a:r>
                      <a:endParaRPr sz="13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 </a:t>
                      </a:r>
                      <a:endParaRPr sz="1300" b="1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2667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u="none" strike="noStrike" cap="none">
                          <a:solidFill>
                            <a:srgbClr val="1C4587"/>
                          </a:solidFill>
                        </a:rPr>
                        <a:t>3. 	HEI appoints a responsible person for the implementation of the testing</a:t>
                      </a:r>
                      <a:endParaRPr sz="13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Name of responsible person</a:t>
                      </a:r>
                      <a:endParaRPr sz="1300" b="1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269999" marR="0" lvl="0" indent="-269999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 </a:t>
                      </a:r>
                      <a:r>
                        <a:rPr lang="hu-HU" sz="1300" u="none" strike="noStrike" cap="none">
                          <a:solidFill>
                            <a:srgbClr val="1C4587"/>
                          </a:solidFill>
                        </a:rPr>
                        <a:t>4.  </a:t>
                      </a: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International introductory meeting - </a:t>
                      </a:r>
                      <a:endParaRPr sz="1300" b="1" u="none" strike="noStrike" cap="none">
                        <a:solidFill>
                          <a:srgbClr val="1C4587"/>
                        </a:solidFill>
                      </a:endParaRPr>
                    </a:p>
                    <a:p>
                      <a:pPr marL="269999" marR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23rd November 2021 3.00 PM </a:t>
                      </a:r>
                      <a:r>
                        <a:rPr lang="hu-HU" sz="1300" u="none" strike="noStrike" cap="none">
                          <a:solidFill>
                            <a:srgbClr val="1C4587"/>
                          </a:solidFill>
                        </a:rPr>
                        <a:t>CET</a:t>
                      </a:r>
                      <a:endParaRPr sz="13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Participants:</a:t>
                      </a:r>
                      <a:endParaRPr sz="1300" b="1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575">
                <a:tc>
                  <a:txBody>
                    <a:bodyPr/>
                    <a:lstStyle/>
                    <a:p>
                      <a:pPr marL="2667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u="none" strike="noStrike" cap="none">
                          <a:solidFill>
                            <a:srgbClr val="1C4587"/>
                          </a:solidFill>
                        </a:rPr>
                        <a:t>5.  Selection of testers  - ideally, but can be adjusted to local and institutional context</a:t>
                      </a:r>
                      <a:endParaRPr sz="13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300"/>
                        <a:buChar char="●"/>
                      </a:pP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16 teachers try all 3 versions of the tool</a:t>
                      </a:r>
                      <a:endParaRPr sz="1300" b="1">
                        <a:solidFill>
                          <a:srgbClr val="1C4587"/>
                        </a:solidFill>
                      </a:endParaRPr>
                    </a:p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300"/>
                        <a:buChar char="●"/>
                      </a:pPr>
                      <a:r>
                        <a:rPr lang="hu-HU" sz="1300" b="1">
                          <a:solidFill>
                            <a:srgbClr val="1C4587"/>
                          </a:solidFill>
                        </a:rPr>
                        <a:t>P</a:t>
                      </a: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eer reviewers - 8 pairs of peers - mutual interviews</a:t>
                      </a:r>
                      <a:endParaRPr sz="1300" b="1" u="none" strike="noStrike" cap="none">
                        <a:solidFill>
                          <a:srgbClr val="1C4587"/>
                        </a:solidFill>
                      </a:endParaRPr>
                    </a:p>
                    <a:p>
                      <a:pPr marL="457200" marR="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300"/>
                        <a:buChar char="●"/>
                      </a:pP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Students of 1 course of each participating teachers</a:t>
                      </a:r>
                      <a:endParaRPr sz="1300" b="1" u="none" strike="noStrike" cap="none">
                        <a:solidFill>
                          <a:srgbClr val="1C4587"/>
                        </a:solidFill>
                      </a:endParaRPr>
                    </a:p>
                    <a:p>
                      <a:pPr marL="45720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C4587"/>
                        </a:buClr>
                        <a:buSzPts val="1300"/>
                        <a:buChar char="●"/>
                      </a:pPr>
                      <a:r>
                        <a:rPr lang="hu-HU" sz="1300" b="1">
                          <a:solidFill>
                            <a:srgbClr val="1C4587"/>
                          </a:solidFill>
                        </a:rPr>
                        <a:t>Larger number of teachers - for </a:t>
                      </a:r>
                      <a:r>
                        <a:rPr lang="hu-HU" sz="1300" b="1" u="sng">
                          <a:solidFill>
                            <a:srgbClr val="1C4587"/>
                          </a:solidFill>
                        </a:rPr>
                        <a:t>self review</a:t>
                      </a:r>
                      <a:r>
                        <a:rPr lang="hu-HU" sz="1300" b="1">
                          <a:solidFill>
                            <a:srgbClr val="1C4587"/>
                          </a:solidFill>
                        </a:rPr>
                        <a:t> if this is possible</a:t>
                      </a:r>
                      <a:endParaRPr sz="1300" b="1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c8cc577e9_1_6"/>
          <p:cNvSpPr txBox="1">
            <a:spLocks noGrp="1"/>
          </p:cNvSpPr>
          <p:nvPr>
            <p:ph type="title"/>
          </p:nvPr>
        </p:nvSpPr>
        <p:spPr>
          <a:xfrm>
            <a:off x="1423575" y="0"/>
            <a:ext cx="7220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/>
              <a:t>Methodology of the pilot testing</a:t>
            </a:r>
            <a:endParaRPr/>
          </a:p>
        </p:txBody>
      </p:sp>
      <p:graphicFrame>
        <p:nvGraphicFramePr>
          <p:cNvPr id="233" name="Google Shape;233;gfc8cc577e9_1_6"/>
          <p:cNvGraphicFramePr/>
          <p:nvPr/>
        </p:nvGraphicFramePr>
        <p:xfrm>
          <a:off x="178588" y="1036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{02F991E5-5121-49E9-AF5D-919A0681FD1C}</a:tableStyleId>
              </a:tblPr>
              <a:tblGrid>
                <a:gridCol w="400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075">
                <a:tc>
                  <a:txBody>
                    <a:bodyPr/>
                    <a:lstStyle/>
                    <a:p>
                      <a:pPr marL="2667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u="none" strike="noStrike" cap="none">
                          <a:solidFill>
                            <a:srgbClr val="1C4587"/>
                          </a:solidFill>
                        </a:rPr>
                        <a:t>6.  </a:t>
                      </a: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Code distribution - OPTIONAL - question of anonymisation</a:t>
                      </a:r>
                      <a:endParaRPr sz="1300" b="1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Codes are distributed by HEI </a:t>
                      </a:r>
                      <a:r>
                        <a:rPr lang="hu-HU" sz="1300" u="none" strike="noStrike" cap="none">
                          <a:solidFill>
                            <a:srgbClr val="1C4587"/>
                          </a:solidFill>
                        </a:rPr>
                        <a:t>(to teachers and students)</a:t>
                      </a: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 - they use only the code in the questionnaire or they skip that field</a:t>
                      </a:r>
                      <a:endParaRPr sz="1300" b="1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50">
                <a:tc>
                  <a:txBody>
                    <a:bodyPr/>
                    <a:lstStyle/>
                    <a:p>
                      <a:pPr marL="2667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u="none" strike="noStrike" cap="none">
                          <a:solidFill>
                            <a:srgbClr val="1C4587"/>
                          </a:solidFill>
                        </a:rPr>
                        <a:t>7.  Start of implementation from 24th November</a:t>
                      </a:r>
                      <a:endParaRPr sz="13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Introductory meeting within the Institution</a:t>
                      </a:r>
                      <a:endParaRPr/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125">
                <a:tc>
                  <a:txBody>
                    <a:bodyPr/>
                    <a:lstStyle/>
                    <a:p>
                      <a:pPr marL="2667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u="none" strike="noStrike" cap="none">
                          <a:solidFill>
                            <a:srgbClr val="1C4587"/>
                          </a:solidFill>
                        </a:rPr>
                        <a:t>8.  Implementation between 24th November 2021- 20th January 2022</a:t>
                      </a:r>
                      <a:endParaRPr sz="13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lang="hu-HU" sz="1000" b="1" u="none" strike="noStrike" cap="none">
                          <a:solidFill>
                            <a:srgbClr val="07376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Self version can be filled in individually</a:t>
                      </a:r>
                      <a:endParaRPr sz="1100" u="none" strike="noStrike" cap="none">
                        <a:solidFill>
                          <a:srgbClr val="07376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lang="hu-HU" sz="1000" b="1" u="none" strike="noStrike" cap="none">
                          <a:solidFill>
                            <a:srgbClr val="07376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Peer version should be discussed between peers paired together</a:t>
                      </a:r>
                      <a:endParaRPr sz="1100" u="none" strike="noStrike" cap="none">
                        <a:solidFill>
                          <a:srgbClr val="07376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742950" marR="0" lvl="1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000"/>
                        <a:buFont typeface="Arial"/>
                        <a:buAutoNum type="alphaLcPeriod"/>
                      </a:pPr>
                      <a:r>
                        <a:rPr lang="hu-HU" sz="1000" b="1">
                          <a:solidFill>
                            <a:srgbClr val="073763"/>
                          </a:solidFill>
                        </a:rPr>
                        <a:t>OPTIONALLY</a:t>
                      </a:r>
                      <a:r>
                        <a:rPr lang="hu-HU" sz="1000" b="1" u="none" strike="noStrike" cap="none">
                          <a:solidFill>
                            <a:srgbClr val="07376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one lesson visit would be </a:t>
                      </a:r>
                      <a:r>
                        <a:rPr lang="hu-HU" sz="1000" b="1">
                          <a:solidFill>
                            <a:srgbClr val="073763"/>
                          </a:solidFill>
                        </a:rPr>
                        <a:t>helpful</a:t>
                      </a:r>
                      <a:r>
                        <a:rPr lang="hu-HU" sz="1000" b="1" u="none" strike="noStrike" cap="none">
                          <a:solidFill>
                            <a:srgbClr val="07376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(can be online as well)</a:t>
                      </a:r>
                      <a:endParaRPr sz="1100" u="none" strike="noStrike" cap="none">
                        <a:solidFill>
                          <a:srgbClr val="07376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73763"/>
                        </a:buClr>
                        <a:buSzPts val="1000"/>
                        <a:buFont typeface="Arial"/>
                        <a:buAutoNum type="arabicPeriod"/>
                      </a:pPr>
                      <a:r>
                        <a:rPr lang="hu-HU" sz="1000" b="1" u="none" strike="noStrike" cap="none">
                          <a:solidFill>
                            <a:srgbClr val="07376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 version can be filled during </a:t>
                      </a:r>
                      <a:r>
                        <a:rPr lang="hu-HU" sz="1000" b="1">
                          <a:solidFill>
                            <a:srgbClr val="073763"/>
                          </a:solidFill>
                        </a:rPr>
                        <a:t>a</a:t>
                      </a:r>
                      <a:r>
                        <a:rPr lang="hu-HU" sz="1000" b="1" u="none" strike="noStrike" cap="none">
                          <a:solidFill>
                            <a:srgbClr val="07376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lesson of the teacher</a:t>
                      </a:r>
                      <a:endParaRPr sz="1100" u="none" strike="noStrike" cap="none">
                        <a:solidFill>
                          <a:srgbClr val="07376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2667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u="none" strike="noStrike" cap="none">
                          <a:solidFill>
                            <a:srgbClr val="1C4587"/>
                          </a:solidFill>
                        </a:rPr>
                        <a:t>9.   Data collected in a central database</a:t>
                      </a:r>
                      <a:endParaRPr sz="13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69999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Filtered data will be sent to institutions</a:t>
                      </a:r>
                      <a:endParaRPr sz="1300" b="1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75">
                <a:tc>
                  <a:txBody>
                    <a:bodyPr/>
                    <a:lstStyle/>
                    <a:p>
                      <a:pPr marL="2667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u="none" strike="noStrike" cap="none">
                          <a:solidFill>
                            <a:srgbClr val="1C4587"/>
                          </a:solidFill>
                        </a:rPr>
                        <a:t>10. Feedbacks analysed</a:t>
                      </a:r>
                      <a:endParaRPr sz="13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69999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Within institutions </a:t>
                      </a:r>
                      <a:r>
                        <a:rPr lang="hu-HU" sz="1300" b="1">
                          <a:solidFill>
                            <a:srgbClr val="1C4587"/>
                          </a:solidFill>
                        </a:rPr>
                        <a:t>+</a:t>
                      </a: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 By the PROFFORMANCE consortium</a:t>
                      </a:r>
                      <a:endParaRPr sz="1300" b="1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75">
                <a:tc>
                  <a:txBody>
                    <a:bodyPr/>
                    <a:lstStyle/>
                    <a:p>
                      <a:pPr marL="266700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u="none" strike="noStrike" cap="none">
                          <a:solidFill>
                            <a:srgbClr val="1C4587"/>
                          </a:solidFill>
                        </a:rPr>
                        <a:t>11. Feedback exchange meeting in January 2022</a:t>
                      </a:r>
                      <a:endParaRPr sz="1300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69999" marR="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hu-HU" sz="1300" b="1" u="none" strike="noStrike" cap="none">
                          <a:solidFill>
                            <a:srgbClr val="1C4587"/>
                          </a:solidFill>
                        </a:rPr>
                        <a:t>Participant HEIs</a:t>
                      </a:r>
                      <a:endParaRPr sz="1300" b="1" u="none" strike="noStrike" cap="none">
                        <a:solidFill>
                          <a:srgbClr val="1C4587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83AAD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/>
        </p:nvSpPr>
        <p:spPr>
          <a:xfrm>
            <a:off x="0" y="1995641"/>
            <a:ext cx="914399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u-HU" sz="3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Thank you for your kind attention!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04B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04B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409BA2"/>
                </a:solidFill>
                <a:latin typeface="Arial"/>
                <a:ea typeface="Arial"/>
                <a:cs typeface="Arial"/>
                <a:sym typeface="Arial"/>
              </a:rPr>
              <a:t>https://profformance.eu/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04B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537" cy="81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/>
              <a:t>PROFFORMANCE consortium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2"/>
          <p:cNvGrpSpPr/>
          <p:nvPr/>
        </p:nvGrpSpPr>
        <p:grpSpPr>
          <a:xfrm>
            <a:off x="515429" y="2334515"/>
            <a:ext cx="8316870" cy="1039550"/>
            <a:chOff x="4055859" y="4100162"/>
            <a:chExt cx="4804605" cy="598464"/>
          </a:xfrm>
        </p:grpSpPr>
        <p:pic>
          <p:nvPicPr>
            <p:cNvPr id="86" name="Google Shape;86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55859" y="4450681"/>
              <a:ext cx="779712" cy="233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51902" y="4416417"/>
              <a:ext cx="995838" cy="272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40727" y="4415572"/>
              <a:ext cx="364139" cy="283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93354" y="4504502"/>
              <a:ext cx="767110" cy="1679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0" name="Google Shape;90;p2"/>
            <p:cNvGrpSpPr/>
            <p:nvPr/>
          </p:nvGrpSpPr>
          <p:grpSpPr>
            <a:xfrm>
              <a:off x="5047842" y="4429587"/>
              <a:ext cx="1087576" cy="255694"/>
              <a:chOff x="3560372" y="4429587"/>
              <a:chExt cx="1087576" cy="255694"/>
            </a:xfrm>
          </p:grpSpPr>
          <p:pic>
            <p:nvPicPr>
              <p:cNvPr id="91" name="Google Shape;91;p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560372" y="4429587"/>
                <a:ext cx="519636" cy="2556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233737" y="4450190"/>
                <a:ext cx="414211" cy="2126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3" name="Google Shape;93;p2"/>
            <p:cNvSpPr txBox="1"/>
            <p:nvPr/>
          </p:nvSpPr>
          <p:spPr>
            <a:xfrm>
              <a:off x="4055859" y="4100162"/>
              <a:ext cx="632653" cy="187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hu-HU" sz="1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Full Partners:</a:t>
              </a:r>
              <a:endParaRPr sz="1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" name="Google Shape;94;p2"/>
            <p:cNvCxnSpPr/>
            <p:nvPr/>
          </p:nvCxnSpPr>
          <p:spPr>
            <a:xfrm>
              <a:off x="4929962" y="4406035"/>
              <a:ext cx="0" cy="292149"/>
            </a:xfrm>
            <a:prstGeom prst="straightConnector1">
              <a:avLst/>
            </a:prstGeom>
            <a:noFill/>
            <a:ln w="9525" cap="flat" cmpd="sng">
              <a:solidFill>
                <a:srgbClr val="DFE8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2"/>
            <p:cNvCxnSpPr/>
            <p:nvPr/>
          </p:nvCxnSpPr>
          <p:spPr>
            <a:xfrm>
              <a:off x="6262575" y="4406035"/>
              <a:ext cx="0" cy="292149"/>
            </a:xfrm>
            <a:prstGeom prst="straightConnector1">
              <a:avLst/>
            </a:prstGeom>
            <a:noFill/>
            <a:ln w="9525" cap="flat" cmpd="sng">
              <a:solidFill>
                <a:srgbClr val="DFE8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2"/>
            <p:cNvCxnSpPr/>
            <p:nvPr/>
          </p:nvCxnSpPr>
          <p:spPr>
            <a:xfrm>
              <a:off x="7446334" y="4406035"/>
              <a:ext cx="0" cy="292149"/>
            </a:xfrm>
            <a:prstGeom prst="straightConnector1">
              <a:avLst/>
            </a:prstGeom>
            <a:noFill/>
            <a:ln w="9525" cap="flat" cmpd="sng">
              <a:solidFill>
                <a:srgbClr val="DFE8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2"/>
            <p:cNvCxnSpPr/>
            <p:nvPr/>
          </p:nvCxnSpPr>
          <p:spPr>
            <a:xfrm>
              <a:off x="7992141" y="4406035"/>
              <a:ext cx="0" cy="292149"/>
            </a:xfrm>
            <a:prstGeom prst="straightConnector1">
              <a:avLst/>
            </a:prstGeom>
            <a:noFill/>
            <a:ln w="9525" cap="flat" cmpd="sng">
              <a:solidFill>
                <a:srgbClr val="DFE8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8" name="Google Shape;98;p2"/>
          <p:cNvGrpSpPr/>
          <p:nvPr/>
        </p:nvGrpSpPr>
        <p:grpSpPr>
          <a:xfrm>
            <a:off x="515430" y="3590287"/>
            <a:ext cx="6510526" cy="1015947"/>
            <a:chOff x="4165410" y="4596521"/>
            <a:chExt cx="3091011" cy="482343"/>
          </a:xfrm>
        </p:grpSpPr>
        <p:sp>
          <p:nvSpPr>
            <p:cNvPr id="99" name="Google Shape;99;p2"/>
            <p:cNvSpPr txBox="1"/>
            <p:nvPr/>
          </p:nvSpPr>
          <p:spPr>
            <a:xfrm>
              <a:off x="4165410" y="4596521"/>
              <a:ext cx="816549" cy="187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hu-HU" sz="1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Associated Partners:</a:t>
              </a:r>
              <a:r>
                <a:rPr lang="hu-HU" sz="500" b="1" i="0" u="none" strike="noStrike" cap="none">
                  <a:solidFill>
                    <a:srgbClr val="9EBDE7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500" b="1" i="0" u="none" strike="noStrike" cap="none">
                <a:solidFill>
                  <a:srgbClr val="9EBD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2"/>
            <p:cNvGrpSpPr/>
            <p:nvPr/>
          </p:nvGrpSpPr>
          <p:grpSpPr>
            <a:xfrm>
              <a:off x="4172147" y="4786715"/>
              <a:ext cx="3084274" cy="292149"/>
              <a:chOff x="4172147" y="4786715"/>
              <a:chExt cx="3084274" cy="292149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4172147" y="4811436"/>
                <a:ext cx="3011613" cy="256200"/>
                <a:chOff x="4172147" y="4811436"/>
                <a:chExt cx="3011613" cy="256200"/>
              </a:xfrm>
            </p:grpSpPr>
            <p:pic>
              <p:nvPicPr>
                <p:cNvPr id="102" name="Google Shape;102;p2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4172147" y="4848863"/>
                  <a:ext cx="514302" cy="1813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3" name="Google Shape;103;p2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4824952" y="4846822"/>
                  <a:ext cx="697072" cy="1854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4" name="Google Shape;104;p2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/>
                <a:stretch/>
              </p:blipFill>
              <p:spPr>
                <a:xfrm>
                  <a:off x="5650484" y="4811436"/>
                  <a:ext cx="287414" cy="256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5" name="Google Shape;105;p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6656233" y="4840451"/>
                  <a:ext cx="527527" cy="1981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6" name="Google Shape;106;p2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>
                  <a:off x="6090394" y="4820564"/>
                  <a:ext cx="419159" cy="22195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7" name="Google Shape;107;p2"/>
              <p:cNvGrpSpPr/>
              <p:nvPr/>
            </p:nvGrpSpPr>
            <p:grpSpPr>
              <a:xfrm>
                <a:off x="4758526" y="4786715"/>
                <a:ext cx="2497895" cy="292149"/>
                <a:chOff x="4758526" y="4786715"/>
                <a:chExt cx="2497895" cy="292149"/>
              </a:xfrm>
            </p:grpSpPr>
            <p:cxnSp>
              <p:nvCxnSpPr>
                <p:cNvPr id="108" name="Google Shape;108;p2"/>
                <p:cNvCxnSpPr/>
                <p:nvPr/>
              </p:nvCxnSpPr>
              <p:spPr>
                <a:xfrm>
                  <a:off x="4758526" y="4786715"/>
                  <a:ext cx="0" cy="2921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FE8F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9" name="Google Shape;109;p2"/>
                <p:cNvCxnSpPr/>
                <p:nvPr/>
              </p:nvCxnSpPr>
              <p:spPr>
                <a:xfrm>
                  <a:off x="5576325" y="4786715"/>
                  <a:ext cx="0" cy="2921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FE8F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0" name="Google Shape;110;p2"/>
                <p:cNvCxnSpPr/>
                <p:nvPr/>
              </p:nvCxnSpPr>
              <p:spPr>
                <a:xfrm>
                  <a:off x="6017922" y="4786715"/>
                  <a:ext cx="0" cy="2921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FE8F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1" name="Google Shape;111;p2"/>
                <p:cNvCxnSpPr/>
                <p:nvPr/>
              </p:nvCxnSpPr>
              <p:spPr>
                <a:xfrm>
                  <a:off x="6582213" y="4786715"/>
                  <a:ext cx="0" cy="2921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FE8F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2" name="Google Shape;112;p2"/>
                <p:cNvCxnSpPr/>
                <p:nvPr/>
              </p:nvCxnSpPr>
              <p:spPr>
                <a:xfrm>
                  <a:off x="7256421" y="4786715"/>
                  <a:ext cx="0" cy="29214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DFE8F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cxnSp>
        <p:nvCxnSpPr>
          <p:cNvPr id="113" name="Google Shape;113;p2"/>
          <p:cNvCxnSpPr/>
          <p:nvPr/>
        </p:nvCxnSpPr>
        <p:spPr>
          <a:xfrm>
            <a:off x="311701" y="3506091"/>
            <a:ext cx="8580014" cy="0"/>
          </a:xfrm>
          <a:prstGeom prst="straightConnector1">
            <a:avLst/>
          </a:prstGeom>
          <a:noFill/>
          <a:ln w="28575" cap="flat" cmpd="sng">
            <a:solidFill>
              <a:srgbClr val="DFE8F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14;p2"/>
          <p:cNvCxnSpPr/>
          <p:nvPr/>
        </p:nvCxnSpPr>
        <p:spPr>
          <a:xfrm>
            <a:off x="408039" y="2269170"/>
            <a:ext cx="5404426" cy="0"/>
          </a:xfrm>
          <a:prstGeom prst="straightConnector1">
            <a:avLst/>
          </a:prstGeom>
          <a:noFill/>
          <a:ln w="28575" cap="flat" cmpd="sng">
            <a:solidFill>
              <a:srgbClr val="DFE8F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5" name="Google Shape;115;p2"/>
          <p:cNvGrpSpPr/>
          <p:nvPr/>
        </p:nvGrpSpPr>
        <p:grpSpPr>
          <a:xfrm>
            <a:off x="515428" y="959565"/>
            <a:ext cx="5190781" cy="1076619"/>
            <a:chOff x="642690" y="4332912"/>
            <a:chExt cx="1486431" cy="308301"/>
          </a:xfrm>
        </p:grpSpPr>
        <p:grpSp>
          <p:nvGrpSpPr>
            <p:cNvPr id="116" name="Google Shape;116;p2"/>
            <p:cNvGrpSpPr/>
            <p:nvPr/>
          </p:nvGrpSpPr>
          <p:grpSpPr>
            <a:xfrm>
              <a:off x="1299714" y="4457520"/>
              <a:ext cx="829407" cy="183693"/>
              <a:chOff x="3353744" y="4359727"/>
              <a:chExt cx="829407" cy="183693"/>
            </a:xfrm>
          </p:grpSpPr>
          <p:pic>
            <p:nvPicPr>
              <p:cNvPr id="117" name="Google Shape;117;p2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3353744" y="4359727"/>
                <a:ext cx="319337" cy="1799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2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3882912" y="4361752"/>
                <a:ext cx="300239" cy="1816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9" name="Google Shape;119;p2"/>
            <p:cNvSpPr txBox="1"/>
            <p:nvPr/>
          </p:nvSpPr>
          <p:spPr>
            <a:xfrm>
              <a:off x="642690" y="4332912"/>
              <a:ext cx="632653" cy="187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hu-HU" sz="1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Coordinators:</a:t>
              </a:r>
              <a:endParaRPr sz="1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0" name="Google Shape;120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05401" y="4450557"/>
              <a:ext cx="359316" cy="179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1456135" y="-14570"/>
            <a:ext cx="7408068" cy="81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 sz="3200"/>
              <a:t>Main goals and rationale of the project</a:t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2997197" y="3636262"/>
            <a:ext cx="2906718" cy="684540"/>
          </a:xfrm>
          <a:custGeom>
            <a:avLst/>
            <a:gdLst/>
            <a:ahLst/>
            <a:cxnLst/>
            <a:rect l="l" t="t" r="r" b="b"/>
            <a:pathLst>
              <a:path w="2545687" h="971836" extrusionOk="0">
                <a:moveTo>
                  <a:pt x="0" y="97184"/>
                </a:moveTo>
                <a:cubicBezTo>
                  <a:pt x="0" y="43511"/>
                  <a:pt x="43511" y="0"/>
                  <a:pt x="97184" y="0"/>
                </a:cubicBezTo>
                <a:lnTo>
                  <a:pt x="2448503" y="0"/>
                </a:lnTo>
                <a:cubicBezTo>
                  <a:pt x="2502176" y="0"/>
                  <a:pt x="2545687" y="43511"/>
                  <a:pt x="2545687" y="97184"/>
                </a:cubicBezTo>
                <a:lnTo>
                  <a:pt x="2545687" y="874652"/>
                </a:lnTo>
                <a:cubicBezTo>
                  <a:pt x="2545687" y="928325"/>
                  <a:pt x="2502176" y="971836"/>
                  <a:pt x="2448503" y="971836"/>
                </a:cubicBezTo>
                <a:lnTo>
                  <a:pt x="97184" y="971836"/>
                </a:lnTo>
                <a:cubicBezTo>
                  <a:pt x="43511" y="971836"/>
                  <a:pt x="0" y="928325"/>
                  <a:pt x="0" y="874652"/>
                </a:cubicBezTo>
                <a:lnTo>
                  <a:pt x="0" y="97184"/>
                </a:lnTo>
                <a:close/>
              </a:path>
            </a:pathLst>
          </a:custGeom>
          <a:solidFill>
            <a:srgbClr val="D7D339"/>
          </a:solidFill>
          <a:ln>
            <a:noFill/>
          </a:ln>
        </p:spPr>
        <p:txBody>
          <a:bodyPr spcFirstLastPara="1" wrap="square" lIns="89400" tIns="89400" rIns="89400" bIns="894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Development plans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619068" y="1628116"/>
            <a:ext cx="7905864" cy="952003"/>
            <a:chOff x="744211" y="1599914"/>
            <a:chExt cx="7905864" cy="971836"/>
          </a:xfrm>
        </p:grpSpPr>
        <p:sp>
          <p:nvSpPr>
            <p:cNvPr id="128" name="Google Shape;128;p4"/>
            <p:cNvSpPr/>
            <p:nvPr/>
          </p:nvSpPr>
          <p:spPr>
            <a:xfrm>
              <a:off x="5779931" y="1599914"/>
              <a:ext cx="2870144" cy="971836"/>
            </a:xfrm>
            <a:custGeom>
              <a:avLst/>
              <a:gdLst/>
              <a:ahLst/>
              <a:cxnLst/>
              <a:rect l="l" t="t" r="r" b="b"/>
              <a:pathLst>
                <a:path w="2870144" h="971836" extrusionOk="0">
                  <a:moveTo>
                    <a:pt x="0" y="97184"/>
                  </a:moveTo>
                  <a:cubicBezTo>
                    <a:pt x="0" y="43511"/>
                    <a:pt x="43511" y="0"/>
                    <a:pt x="97184" y="0"/>
                  </a:cubicBezTo>
                  <a:lnTo>
                    <a:pt x="2772960" y="0"/>
                  </a:lnTo>
                  <a:cubicBezTo>
                    <a:pt x="2826633" y="0"/>
                    <a:pt x="2870144" y="43511"/>
                    <a:pt x="2870144" y="97184"/>
                  </a:cubicBezTo>
                  <a:lnTo>
                    <a:pt x="2870144" y="874652"/>
                  </a:lnTo>
                  <a:cubicBezTo>
                    <a:pt x="2870144" y="928325"/>
                    <a:pt x="2826633" y="971836"/>
                    <a:pt x="2772960" y="971836"/>
                  </a:cubicBezTo>
                  <a:lnTo>
                    <a:pt x="97184" y="971836"/>
                  </a:lnTo>
                  <a:cubicBezTo>
                    <a:pt x="43511" y="971836"/>
                    <a:pt x="0" y="928325"/>
                    <a:pt x="0" y="874652"/>
                  </a:cubicBezTo>
                  <a:lnTo>
                    <a:pt x="0" y="97184"/>
                  </a:lnTo>
                  <a:close/>
                </a:path>
              </a:pathLst>
            </a:custGeom>
            <a:solidFill>
              <a:srgbClr val="6899DA">
                <a:alpha val="69411"/>
              </a:srgbClr>
            </a:solidFill>
            <a:ln>
              <a:noFill/>
            </a:ln>
          </p:spPr>
          <p:txBody>
            <a:bodyPr spcFirstLastPara="1" wrap="square" lIns="89400" tIns="89400" rIns="89400" bIns="894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hu-HU" sz="16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Policy requirements</a:t>
              </a:r>
              <a:br>
                <a:rPr lang="hu-HU" sz="16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hu-HU" sz="16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(EHEA, EU, EEA, national)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rot="-11553">
              <a:off x="3848161" y="1930440"/>
              <a:ext cx="1475874" cy="368119"/>
            </a:xfrm>
            <a:custGeom>
              <a:avLst/>
              <a:gdLst/>
              <a:ahLst/>
              <a:cxnLst/>
              <a:rect l="l" t="t" r="r" b="b"/>
              <a:pathLst>
                <a:path w="529024" h="340142" extrusionOk="0">
                  <a:moveTo>
                    <a:pt x="529024" y="170071"/>
                  </a:moveTo>
                  <a:lnTo>
                    <a:pt x="358953" y="340142"/>
                  </a:lnTo>
                  <a:lnTo>
                    <a:pt x="358953" y="272114"/>
                  </a:lnTo>
                  <a:lnTo>
                    <a:pt x="170071" y="272114"/>
                  </a:lnTo>
                  <a:lnTo>
                    <a:pt x="170071" y="340142"/>
                  </a:lnTo>
                  <a:lnTo>
                    <a:pt x="0" y="170071"/>
                  </a:lnTo>
                  <a:lnTo>
                    <a:pt x="170071" y="0"/>
                  </a:lnTo>
                  <a:lnTo>
                    <a:pt x="170071" y="68028"/>
                  </a:lnTo>
                  <a:lnTo>
                    <a:pt x="358953" y="68028"/>
                  </a:lnTo>
                  <a:lnTo>
                    <a:pt x="358953" y="0"/>
                  </a:lnTo>
                  <a:lnTo>
                    <a:pt x="529024" y="170071"/>
                  </a:lnTo>
                  <a:close/>
                </a:path>
              </a:pathLst>
            </a:custGeom>
            <a:solidFill>
              <a:srgbClr val="216FA1">
                <a:alpha val="48235"/>
              </a:srgbClr>
            </a:solidFill>
            <a:ln>
              <a:noFill/>
            </a:ln>
          </p:spPr>
          <p:txBody>
            <a:bodyPr spcFirstLastPara="1" wrap="square" lIns="102025" tIns="68025" rIns="102025" bIns="68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44211" y="1599914"/>
              <a:ext cx="2619858" cy="971836"/>
            </a:xfrm>
            <a:custGeom>
              <a:avLst/>
              <a:gdLst/>
              <a:ahLst/>
              <a:cxnLst/>
              <a:rect l="l" t="t" r="r" b="b"/>
              <a:pathLst>
                <a:path w="2619858" h="971836" extrusionOk="0">
                  <a:moveTo>
                    <a:pt x="0" y="97184"/>
                  </a:moveTo>
                  <a:cubicBezTo>
                    <a:pt x="0" y="43511"/>
                    <a:pt x="43511" y="0"/>
                    <a:pt x="97184" y="0"/>
                  </a:cubicBezTo>
                  <a:lnTo>
                    <a:pt x="2522674" y="0"/>
                  </a:lnTo>
                  <a:cubicBezTo>
                    <a:pt x="2576347" y="0"/>
                    <a:pt x="2619858" y="43511"/>
                    <a:pt x="2619858" y="97184"/>
                  </a:cubicBezTo>
                  <a:lnTo>
                    <a:pt x="2619858" y="874652"/>
                  </a:lnTo>
                  <a:cubicBezTo>
                    <a:pt x="2619858" y="928325"/>
                    <a:pt x="2576347" y="971836"/>
                    <a:pt x="2522674" y="971836"/>
                  </a:cubicBezTo>
                  <a:lnTo>
                    <a:pt x="97184" y="971836"/>
                  </a:lnTo>
                  <a:cubicBezTo>
                    <a:pt x="43511" y="971836"/>
                    <a:pt x="0" y="928325"/>
                    <a:pt x="0" y="874652"/>
                  </a:cubicBezTo>
                  <a:lnTo>
                    <a:pt x="0" y="97184"/>
                  </a:lnTo>
                  <a:close/>
                </a:path>
              </a:pathLst>
            </a:custGeom>
            <a:solidFill>
              <a:srgbClr val="83AAD5">
                <a:alpha val="38431"/>
              </a:srgbClr>
            </a:solidFill>
            <a:ln>
              <a:noFill/>
            </a:ln>
          </p:spPr>
          <p:txBody>
            <a:bodyPr spcFirstLastPara="1" wrap="square" lIns="89400" tIns="89400" rIns="89400" bIns="89400" anchor="ctr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hu-HU" sz="16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HEIs / Teachers’</a:t>
              </a:r>
              <a:br>
                <a:rPr lang="hu-HU" sz="16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hu-HU" sz="16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needs and opportunities</a:t>
              </a:r>
              <a:endParaRPr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 txBox="1"/>
          <p:nvPr/>
        </p:nvSpPr>
        <p:spPr>
          <a:xfrm>
            <a:off x="0" y="802496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Quality enhancement </a:t>
            </a:r>
            <a:r>
              <a:rPr lang="hu-HU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of teaching and learning</a:t>
            </a:r>
            <a:br>
              <a:rPr lang="hu-HU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through the development of teachers’ performance.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417300" y="2564100"/>
            <a:ext cx="2063100" cy="802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hu-HU" sz="23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endParaRPr sz="23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4"/>
          <p:cNvGrpSpPr/>
          <p:nvPr/>
        </p:nvGrpSpPr>
        <p:grpSpPr>
          <a:xfrm>
            <a:off x="2383997" y="2608121"/>
            <a:ext cx="4260007" cy="1049625"/>
            <a:chOff x="2383997" y="2608121"/>
            <a:chExt cx="4260007" cy="1049625"/>
          </a:xfrm>
        </p:grpSpPr>
        <p:sp>
          <p:nvSpPr>
            <p:cNvPr id="134" name="Google Shape;134;p4"/>
            <p:cNvSpPr/>
            <p:nvPr/>
          </p:nvSpPr>
          <p:spPr>
            <a:xfrm rot="3733248">
              <a:off x="2280517" y="2938120"/>
              <a:ext cx="951242" cy="340142"/>
            </a:xfrm>
            <a:custGeom>
              <a:avLst/>
              <a:gdLst/>
              <a:ahLst/>
              <a:cxnLst/>
              <a:rect l="l" t="t" r="r" b="b"/>
              <a:pathLst>
                <a:path w="529024" h="340142" extrusionOk="0">
                  <a:moveTo>
                    <a:pt x="0" y="170071"/>
                  </a:moveTo>
                  <a:lnTo>
                    <a:pt x="170071" y="0"/>
                  </a:lnTo>
                  <a:lnTo>
                    <a:pt x="170071" y="68028"/>
                  </a:lnTo>
                  <a:lnTo>
                    <a:pt x="358953" y="68028"/>
                  </a:lnTo>
                  <a:lnTo>
                    <a:pt x="358953" y="0"/>
                  </a:lnTo>
                  <a:lnTo>
                    <a:pt x="529024" y="170071"/>
                  </a:lnTo>
                  <a:lnTo>
                    <a:pt x="358953" y="340142"/>
                  </a:lnTo>
                  <a:lnTo>
                    <a:pt x="358953" y="272114"/>
                  </a:lnTo>
                  <a:lnTo>
                    <a:pt x="170071" y="272114"/>
                  </a:lnTo>
                  <a:lnTo>
                    <a:pt x="170071" y="340142"/>
                  </a:lnTo>
                  <a:lnTo>
                    <a:pt x="0" y="170071"/>
                  </a:lnTo>
                  <a:close/>
                </a:path>
              </a:pathLst>
            </a:custGeom>
            <a:solidFill>
              <a:srgbClr val="D7D339">
                <a:alpha val="64313"/>
              </a:srgbClr>
            </a:solidFill>
            <a:ln>
              <a:noFill/>
            </a:ln>
          </p:spPr>
          <p:txBody>
            <a:bodyPr spcFirstLastPara="1" wrap="square" lIns="102025" tIns="68025" rIns="102025" bIns="68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 rot="7522251" flipH="1">
              <a:off x="5754963" y="3001633"/>
              <a:ext cx="950452" cy="340248"/>
            </a:xfrm>
            <a:custGeom>
              <a:avLst/>
              <a:gdLst/>
              <a:ahLst/>
              <a:cxnLst/>
              <a:rect l="l" t="t" r="r" b="b"/>
              <a:pathLst>
                <a:path w="529024" h="340142" extrusionOk="0">
                  <a:moveTo>
                    <a:pt x="0" y="170071"/>
                  </a:moveTo>
                  <a:lnTo>
                    <a:pt x="170071" y="0"/>
                  </a:lnTo>
                  <a:lnTo>
                    <a:pt x="170071" y="68028"/>
                  </a:lnTo>
                  <a:lnTo>
                    <a:pt x="358953" y="68028"/>
                  </a:lnTo>
                  <a:lnTo>
                    <a:pt x="358953" y="0"/>
                  </a:lnTo>
                  <a:lnTo>
                    <a:pt x="529024" y="170071"/>
                  </a:lnTo>
                  <a:lnTo>
                    <a:pt x="358953" y="340142"/>
                  </a:lnTo>
                  <a:lnTo>
                    <a:pt x="358953" y="272114"/>
                  </a:lnTo>
                  <a:lnTo>
                    <a:pt x="170071" y="272114"/>
                  </a:lnTo>
                  <a:lnTo>
                    <a:pt x="170071" y="340142"/>
                  </a:lnTo>
                  <a:lnTo>
                    <a:pt x="0" y="170071"/>
                  </a:lnTo>
                  <a:close/>
                </a:path>
              </a:pathLst>
            </a:custGeom>
            <a:solidFill>
              <a:srgbClr val="2AA5A5"/>
            </a:solidFill>
            <a:ln>
              <a:noFill/>
            </a:ln>
          </p:spPr>
          <p:txBody>
            <a:bodyPr spcFirstLastPara="1" wrap="square" lIns="102025" tIns="68025" rIns="102025" bIns="68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6" name="Google Shape;136;p4"/>
          <p:cNvCxnSpPr/>
          <p:nvPr/>
        </p:nvCxnSpPr>
        <p:spPr>
          <a:xfrm>
            <a:off x="135368" y="1415271"/>
            <a:ext cx="8873265" cy="0"/>
          </a:xfrm>
          <a:prstGeom prst="straightConnector1">
            <a:avLst/>
          </a:prstGeom>
          <a:noFill/>
          <a:ln w="28575" cap="flat" cmpd="sng">
            <a:solidFill>
              <a:srgbClr val="C5D6E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" name="Google Shape;137;p4"/>
          <p:cNvCxnSpPr/>
          <p:nvPr/>
        </p:nvCxnSpPr>
        <p:spPr>
          <a:xfrm>
            <a:off x="135368" y="768940"/>
            <a:ext cx="8873265" cy="0"/>
          </a:xfrm>
          <a:prstGeom prst="straightConnector1">
            <a:avLst/>
          </a:prstGeom>
          <a:noFill/>
          <a:ln w="28575" cap="flat" cmpd="sng">
            <a:solidFill>
              <a:srgbClr val="C5D6E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673250" y="3527075"/>
            <a:ext cx="1531500" cy="349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7D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673253" y="1311237"/>
            <a:ext cx="3147000" cy="352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7D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492275" y="1273750"/>
            <a:ext cx="5580900" cy="3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40"/>
              <a:buChar char="►"/>
            </a:pPr>
            <a:r>
              <a:rPr lang="hu-HU" sz="1600">
                <a:latin typeface="Calibri"/>
                <a:ea typeface="Calibri"/>
                <a:cs typeface="Calibri"/>
                <a:sym typeface="Calibri"/>
              </a:rPr>
              <a:t>2020 November – online survey: 156 respondent HEIs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40"/>
              <a:buChar char="►"/>
            </a:pPr>
            <a:r>
              <a:rPr lang="hu-HU" sz="1600">
                <a:latin typeface="Calibri"/>
                <a:ea typeface="Calibri"/>
                <a:cs typeface="Calibri"/>
                <a:sym typeface="Calibri"/>
              </a:rPr>
              <a:t>Results: benchmarks, </a:t>
            </a:r>
            <a:r>
              <a:rPr lang="hu-HU" sz="1600" u="sng">
                <a:latin typeface="Calibri"/>
                <a:ea typeface="Calibri"/>
                <a:cs typeface="Calibri"/>
                <a:sym typeface="Calibri"/>
              </a:rPr>
              <a:t>recommendations </a:t>
            </a:r>
            <a:endParaRPr sz="1400">
              <a:solidFill>
                <a:srgbClr val="304B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9999" lvl="2" indent="-286384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5EB8BF"/>
              </a:buClr>
              <a:buSzPts val="910"/>
              <a:buChar char="►"/>
            </a:pPr>
            <a:r>
              <a:rPr lang="hu-HU" sz="1400">
                <a:solidFill>
                  <a:srgbClr val="304B9B"/>
                </a:solidFill>
                <a:latin typeface="Calibri"/>
                <a:ea typeface="Calibri"/>
                <a:cs typeface="Calibri"/>
                <a:sym typeface="Calibri"/>
              </a:rPr>
              <a:t>HEI level strategies for teaching and learning</a:t>
            </a:r>
            <a:endParaRPr sz="1400">
              <a:solidFill>
                <a:srgbClr val="304B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10"/>
              <a:buFont typeface="Arial"/>
              <a:buChar char="►"/>
            </a:pPr>
            <a:r>
              <a:rPr lang="hu-HU" sz="1400">
                <a:solidFill>
                  <a:srgbClr val="304B9B"/>
                </a:solidFill>
                <a:latin typeface="Calibri"/>
                <a:ea typeface="Calibri"/>
                <a:cs typeface="Calibri"/>
                <a:sym typeface="Calibri"/>
              </a:rPr>
              <a:t>Performance management systems (HR, promotion, devlopment, incentives etc.)</a:t>
            </a:r>
            <a:endParaRPr/>
          </a:p>
          <a:p>
            <a:pPr marL="9144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10"/>
              <a:buFont typeface="Arial"/>
              <a:buChar char="►"/>
            </a:pPr>
            <a:r>
              <a:rPr lang="hu-HU" sz="1400">
                <a:solidFill>
                  <a:srgbClr val="304B9B"/>
                </a:solidFill>
                <a:latin typeface="Calibri"/>
                <a:ea typeface="Calibri"/>
                <a:cs typeface="Calibri"/>
                <a:sym typeface="Calibri"/>
              </a:rPr>
              <a:t>Involving students: creating a culture of „listening”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40"/>
              <a:buChar char="►"/>
            </a:pPr>
            <a:r>
              <a:rPr lang="hu-HU" sz="1600">
                <a:latin typeface="Calibri"/>
                <a:ea typeface="Calibri"/>
                <a:cs typeface="Calibri"/>
                <a:sym typeface="Calibri"/>
              </a:rPr>
              <a:t>Final Report</a:t>
            </a:r>
            <a:br>
              <a:rPr lang="hu-HU" sz="1600">
                <a:latin typeface="Calibri"/>
                <a:ea typeface="Calibri"/>
                <a:cs typeface="Calibri"/>
                <a:sym typeface="Calibri"/>
              </a:rPr>
            </a:br>
            <a:r>
              <a:rPr lang="hu-HU" sz="1600">
                <a:latin typeface="Calibri"/>
                <a:ea typeface="Calibri"/>
                <a:cs typeface="Calibri"/>
                <a:sym typeface="Calibri"/>
              </a:rPr>
              <a:t>profformance.eu/benchmarking</a:t>
            </a:r>
            <a:endParaRPr/>
          </a:p>
          <a:p>
            <a:pPr marL="457200" lvl="0" indent="-25145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40"/>
              <a:buNone/>
            </a:pPr>
            <a:endParaRPr sz="1600"/>
          </a:p>
        </p:txBody>
      </p:sp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537" cy="81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/>
              <a:t>Benchmarking Survey</a:t>
            </a:r>
            <a:endParaRPr/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1840" y="875836"/>
            <a:ext cx="2640459" cy="368194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/>
          <p:nvPr/>
        </p:nvSpPr>
        <p:spPr>
          <a:xfrm>
            <a:off x="5086350" y="3562350"/>
            <a:ext cx="3586200" cy="3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7D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2"/>
          </p:nvPr>
        </p:nvSpPr>
        <p:spPr>
          <a:xfrm>
            <a:off x="4848600" y="936388"/>
            <a:ext cx="4061700" cy="3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70"/>
              <a:buChar char="►"/>
            </a:pPr>
            <a:r>
              <a:rPr lang="hu-HU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PROFFORMANCE partner countries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lvl="0" indent="-180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70"/>
              <a:buChar char="►"/>
            </a:pPr>
            <a:r>
              <a:rPr lang="hu-HU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Aims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lvl="1" indent="-180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hu-HU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PROFFORMANCE network</a:t>
            </a:r>
            <a:endParaRPr b="1">
              <a:solidFill>
                <a:srgbClr val="002060"/>
              </a:solidFill>
            </a:endParaRPr>
          </a:p>
          <a:p>
            <a:pPr marL="638175" lvl="1" indent="-180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hu-HU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Identify and acknowlegde good practices</a:t>
            </a:r>
            <a:endParaRPr b="1">
              <a:solidFill>
                <a:srgbClr val="002060"/>
              </a:solidFill>
            </a:endParaRPr>
          </a:p>
          <a:p>
            <a:pPr marL="638175" lvl="1" indent="-180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hu-HU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Share and exchange best examples</a:t>
            </a:r>
            <a:endParaRPr b="1">
              <a:solidFill>
                <a:srgbClr val="002060"/>
              </a:solidFill>
            </a:endParaRPr>
          </a:p>
          <a:p>
            <a:pPr marL="638175" lvl="1" indent="-180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hu-HU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Cooperation between EHEA HEIs</a:t>
            </a:r>
            <a:endParaRPr b="1">
              <a:solidFill>
                <a:srgbClr val="002060"/>
              </a:solidFill>
            </a:endParaRPr>
          </a:p>
          <a:p>
            <a:pPr marL="638175" lvl="1" indent="-180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</a:pPr>
            <a:r>
              <a:rPr lang="hu-HU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Promotion: best practice platform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170"/>
              <a:buChar char="►"/>
            </a:pPr>
            <a:r>
              <a:rPr lang="hu-HU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profformance.eu/call-for-application</a:t>
            </a:r>
            <a:endParaRPr>
              <a:solidFill>
                <a:srgbClr val="304B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6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/>
              <a:t>International HE Teacher Award</a:t>
            </a:r>
            <a:endParaRPr/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l="11458" r="8143" b="30634"/>
          <a:stretch/>
        </p:blipFill>
        <p:spPr>
          <a:xfrm>
            <a:off x="-66675" y="815175"/>
            <a:ext cx="5244151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384b019f4_0_4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6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/>
              <a:t>Tool development process</a:t>
            </a:r>
            <a:endParaRPr/>
          </a:p>
        </p:txBody>
      </p:sp>
      <p:pic>
        <p:nvPicPr>
          <p:cNvPr id="160" name="Google Shape;160;g10384b019f4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150" y="663075"/>
            <a:ext cx="6306556" cy="40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0384b019f4_0_4"/>
          <p:cNvSpPr/>
          <p:nvPr/>
        </p:nvSpPr>
        <p:spPr>
          <a:xfrm rot="-1703165">
            <a:off x="4576966" y="2735001"/>
            <a:ext cx="3356468" cy="1158952"/>
          </a:xfrm>
          <a:prstGeom prst="ellipse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6179118" y="3825590"/>
            <a:ext cx="2296800" cy="264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6179118" y="2545402"/>
            <a:ext cx="2443500" cy="26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6143739" y="646755"/>
            <a:ext cx="2296859" cy="264319"/>
          </a:xfrm>
          <a:prstGeom prst="rect">
            <a:avLst/>
          </a:prstGeom>
          <a:solidFill>
            <a:srgbClr val="2A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560062" y="2857685"/>
            <a:ext cx="2296859" cy="264319"/>
          </a:xfrm>
          <a:prstGeom prst="rect">
            <a:avLst/>
          </a:prstGeom>
          <a:solidFill>
            <a:srgbClr val="83AA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600076" y="1127634"/>
            <a:ext cx="2296859" cy="264319"/>
          </a:xfrm>
          <a:prstGeom prst="rect">
            <a:avLst/>
          </a:prstGeom>
          <a:solidFill>
            <a:srgbClr val="216F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6"/>
          <p:cNvGrpSpPr/>
          <p:nvPr/>
        </p:nvGrpSpPr>
        <p:grpSpPr>
          <a:xfrm>
            <a:off x="3057553" y="787081"/>
            <a:ext cx="3028893" cy="3780907"/>
            <a:chOff x="3170810" y="1212035"/>
            <a:chExt cx="2506134" cy="3128357"/>
          </a:xfrm>
        </p:grpSpPr>
        <p:sp>
          <p:nvSpPr>
            <p:cNvPr id="172" name="Google Shape;172;p6"/>
            <p:cNvSpPr/>
            <p:nvPr/>
          </p:nvSpPr>
          <p:spPr>
            <a:xfrm rot="2700000">
              <a:off x="3346021" y="2023222"/>
              <a:ext cx="845996" cy="845996"/>
            </a:xfrm>
            <a:prstGeom prst="rect">
              <a:avLst/>
            </a:prstGeom>
            <a:solidFill>
              <a:srgbClr val="216FA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 rot="2700000">
              <a:off x="3991724" y="1387247"/>
              <a:ext cx="845996" cy="845996"/>
            </a:xfrm>
            <a:prstGeom prst="rect">
              <a:avLst/>
            </a:prstGeom>
            <a:solidFill>
              <a:srgbClr val="2AA5A5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 rot="2700000">
              <a:off x="3991723" y="2683211"/>
              <a:ext cx="845996" cy="845996"/>
            </a:xfrm>
            <a:prstGeom prst="rect">
              <a:avLst/>
            </a:prstGeom>
            <a:solidFill>
              <a:srgbClr val="83AAD5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 rot="2700000">
              <a:off x="4637427" y="2023222"/>
              <a:ext cx="845996" cy="8459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 rot="2700000">
              <a:off x="4655736" y="3319185"/>
              <a:ext cx="845996" cy="8459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6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/>
              <a:t>3D Assessment Tool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468764" y="2857669"/>
            <a:ext cx="29679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72222"/>
              </a:lnSpc>
              <a:spcBef>
                <a:spcPts val="200"/>
              </a:spcBef>
              <a:spcAft>
                <a:spcPts val="0"/>
              </a:spcAft>
              <a:buSzPts val="1170"/>
              <a:buNone/>
            </a:pPr>
            <a:r>
              <a:rPr lang="hu-HU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ASSESSORS</a:t>
            </a:r>
            <a:endParaRPr/>
          </a:p>
          <a:p>
            <a:pPr marL="114300" lvl="0" indent="0" algn="l" rtl="0">
              <a:lnSpc>
                <a:spcPct val="72222"/>
              </a:lnSpc>
              <a:spcBef>
                <a:spcPts val="200"/>
              </a:spcBef>
              <a:spcAft>
                <a:spcPts val="0"/>
              </a:spcAft>
              <a:buSzPts val="1170"/>
              <a:buNone/>
            </a:pPr>
            <a:endParaRPr b="1">
              <a:solidFill>
                <a:srgbClr val="83AA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40"/>
              <a:buChar char="►"/>
            </a:pPr>
            <a:r>
              <a:rPr lang="hu-HU" sz="1600">
                <a:solidFill>
                  <a:srgbClr val="FF0000"/>
                </a:solidFill>
              </a:rPr>
              <a:t>Self</a:t>
            </a:r>
            <a:endParaRPr sz="1600">
              <a:solidFill>
                <a:srgbClr val="FF0000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40"/>
              <a:buChar char="►"/>
            </a:pPr>
            <a:r>
              <a:rPr lang="hu-HU" sz="1600">
                <a:solidFill>
                  <a:srgbClr val="FF0000"/>
                </a:solidFill>
              </a:rPr>
              <a:t>Peers</a:t>
            </a:r>
            <a:endParaRPr sz="1600">
              <a:solidFill>
                <a:srgbClr val="FF0000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"/>
              <a:buChar char="►"/>
            </a:pPr>
            <a:r>
              <a:rPr lang="hu-HU" sz="1600">
                <a:solidFill>
                  <a:srgbClr val="002060"/>
                </a:solidFill>
              </a:rPr>
              <a:t>Managers</a:t>
            </a:r>
            <a:endParaRPr sz="1600">
              <a:solidFill>
                <a:srgbClr val="002060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40"/>
              <a:buChar char="►"/>
            </a:pPr>
            <a:r>
              <a:rPr lang="hu-HU" sz="1600">
                <a:solidFill>
                  <a:srgbClr val="FF0000"/>
                </a:solidFill>
              </a:rPr>
              <a:t>Students</a:t>
            </a:r>
            <a:endParaRPr sz="1600">
              <a:solidFill>
                <a:srgbClr val="FF0000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"/>
              <a:buChar char="►"/>
            </a:pPr>
            <a:r>
              <a:rPr lang="hu-HU" sz="1600">
                <a:solidFill>
                  <a:srgbClr val="002060"/>
                </a:solidFill>
              </a:rPr>
              <a:t>External stakeholders</a:t>
            </a:r>
            <a:endParaRPr>
              <a:solidFill>
                <a:srgbClr val="002060"/>
              </a:solidFill>
            </a:endParaRPr>
          </a:p>
          <a:p>
            <a:pPr marL="216000" lvl="1" indent="0" algn="l" rtl="0">
              <a:lnSpc>
                <a:spcPct val="72222"/>
              </a:lnSpc>
              <a:spcBef>
                <a:spcPts val="200"/>
              </a:spcBef>
              <a:spcAft>
                <a:spcPts val="0"/>
              </a:spcAft>
              <a:buSzPts val="1400"/>
              <a:buFont typeface="Arial"/>
              <a:buNone/>
            </a:pPr>
            <a:endParaRPr sz="1800">
              <a:solidFill>
                <a:srgbClr val="83AAD5"/>
              </a:solidFill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6017189" y="596860"/>
            <a:ext cx="2967900" cy="3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72222"/>
              </a:lnSpc>
              <a:spcBef>
                <a:spcPts val="200"/>
              </a:spcBef>
              <a:spcAft>
                <a:spcPts val="0"/>
              </a:spcAft>
              <a:buClr>
                <a:srgbClr val="5EB8BF"/>
              </a:buClr>
              <a:buSzPts val="1170"/>
              <a:buFont typeface="Arial"/>
              <a:buNone/>
            </a:pPr>
            <a:r>
              <a:rPr lang="hu-H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THEMATIC AREAS</a:t>
            </a:r>
            <a:br>
              <a:rPr lang="hu-H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u="none" strike="noStrike" cap="none">
              <a:solidFill>
                <a:srgbClr val="2A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10"/>
              <a:buFont typeface="Arial"/>
              <a:buChar char="►"/>
            </a:pPr>
            <a:r>
              <a:rPr lang="hu-HU"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Curriculum/course design</a:t>
            </a:r>
            <a:endParaRPr sz="1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10"/>
              <a:buFont typeface="Arial"/>
              <a:buChar char="►"/>
            </a:pPr>
            <a:r>
              <a:rPr lang="hu-HU"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Teaching and learning</a:t>
            </a:r>
            <a:endParaRPr sz="1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10"/>
              <a:buFont typeface="Arial"/>
              <a:buChar char="►"/>
            </a:pPr>
            <a:r>
              <a:rPr lang="hu-HU"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Assessing of students’ learning</a:t>
            </a:r>
            <a:endParaRPr sz="1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10"/>
              <a:buFont typeface="Arial"/>
              <a:buChar char="►"/>
            </a:pPr>
            <a:r>
              <a:rPr lang="hu-HU"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Professional development</a:t>
            </a:r>
            <a:endParaRPr sz="1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10"/>
              <a:buFont typeface="Arial"/>
              <a:buChar char="►"/>
            </a:pPr>
            <a:r>
              <a:rPr lang="hu-HU"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R&amp;I, social responsibility</a:t>
            </a:r>
            <a:endParaRPr sz="1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10"/>
              <a:buFont typeface="Arial"/>
              <a:buChar char="►"/>
            </a:pPr>
            <a:r>
              <a:rPr lang="hu-HU"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Organization- administration</a:t>
            </a:r>
            <a:endParaRPr sz="1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72222"/>
              </a:lnSpc>
              <a:spcBef>
                <a:spcPts val="200"/>
              </a:spcBef>
              <a:spcAft>
                <a:spcPts val="0"/>
              </a:spcAft>
              <a:buClr>
                <a:srgbClr val="5EB8BF"/>
              </a:buClr>
              <a:buSzPts val="1170"/>
              <a:buFont typeface="Arial"/>
              <a:buNone/>
            </a:pPr>
            <a:endParaRPr sz="14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72222"/>
              </a:lnSpc>
              <a:spcBef>
                <a:spcPts val="200"/>
              </a:spcBef>
              <a:spcAft>
                <a:spcPts val="0"/>
              </a:spcAft>
              <a:buClr>
                <a:srgbClr val="5EB8BF"/>
              </a:buClr>
              <a:buSzPts val="1170"/>
              <a:buFont typeface="Arial"/>
              <a:buNone/>
            </a:pPr>
            <a:r>
              <a:rPr lang="hu-H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HORIZONTAL ASPECTS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10"/>
              <a:buFont typeface="Arial"/>
              <a:buChar char="►"/>
            </a:pPr>
            <a:r>
              <a:rPr lang="hu-HU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Internationalization</a:t>
            </a: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10"/>
              <a:buFont typeface="Arial"/>
              <a:buChar char="►"/>
            </a:pPr>
            <a:r>
              <a:rPr lang="hu-HU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Digitalization</a:t>
            </a: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10"/>
              <a:buFont typeface="Arial"/>
              <a:buChar char="►"/>
            </a:pPr>
            <a:r>
              <a:rPr lang="hu-HU" sz="1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Inclusion</a:t>
            </a:r>
            <a:endParaRPr sz="1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10"/>
              <a:buFont typeface="Arial"/>
              <a:buChar char="►"/>
            </a:pPr>
            <a:r>
              <a:rPr lang="hu-HU"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000" marR="0" lvl="1" indent="0" algn="l" rtl="0">
              <a:lnSpc>
                <a:spcPct val="92857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72222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PILOTS</a:t>
            </a:r>
            <a:br>
              <a:rPr lang="hu-H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u="none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10"/>
              <a:buFont typeface="Arial"/>
              <a:buChar char="►"/>
            </a:pPr>
            <a:r>
              <a:rPr lang="hu-HU"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Launch in November 2021</a:t>
            </a: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6000" marR="0" lvl="1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68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1040"/>
              <a:buFont typeface="Arial"/>
              <a:buNone/>
            </a:pPr>
            <a:endParaRPr sz="1600" b="0" i="0" u="none" strike="noStrike" cap="none">
              <a:solidFill>
                <a:srgbClr val="304B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468775" y="1031100"/>
            <a:ext cx="2967900" cy="17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72222"/>
              </a:lnSpc>
              <a:spcBef>
                <a:spcPts val="200"/>
              </a:spcBef>
              <a:spcAft>
                <a:spcPts val="0"/>
              </a:spcAft>
              <a:buClr>
                <a:srgbClr val="5EB8BF"/>
              </a:buClr>
              <a:buSzPts val="1170"/>
              <a:buFont typeface="Arial"/>
              <a:buNone/>
            </a:pPr>
            <a:r>
              <a:rPr lang="hu-H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</a:t>
            </a:r>
            <a:br>
              <a:rPr lang="hu-H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40"/>
              <a:buFont typeface="Arial"/>
              <a:buChar char="►"/>
            </a:pPr>
            <a:r>
              <a:rPr lang="hu-HU" sz="15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Evidence based decision making</a:t>
            </a:r>
            <a:endParaRPr sz="15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40"/>
              <a:buFont typeface="Arial"/>
              <a:buChar char="►"/>
            </a:pPr>
            <a:r>
              <a:rPr lang="hu-HU" sz="15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Quality assurance</a:t>
            </a:r>
            <a:endParaRPr sz="15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40"/>
              <a:buFont typeface="Arial"/>
              <a:buChar char="►"/>
            </a:pPr>
            <a:r>
              <a:rPr lang="hu-HU" sz="15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Strategic planning</a:t>
            </a:r>
            <a:endParaRPr sz="15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940"/>
              <a:buFont typeface="Arial"/>
              <a:buChar char="►"/>
            </a:pPr>
            <a:r>
              <a:rPr lang="hu-HU" sz="15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Data on strengths &amp; weaknesses</a:t>
            </a:r>
            <a:endParaRPr sz="17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68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B8BF"/>
              </a:buClr>
              <a:buSzPts val="1040"/>
              <a:buFont typeface="Arial"/>
              <a:buNone/>
            </a:pPr>
            <a:endParaRPr sz="1600" b="0" i="0" u="none" strike="noStrike" cap="none">
              <a:solidFill>
                <a:srgbClr val="304B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>
            <a:spLocks noGrp="1"/>
          </p:cNvSpPr>
          <p:nvPr>
            <p:ph type="body" idx="1"/>
          </p:nvPr>
        </p:nvSpPr>
        <p:spPr>
          <a:xfrm>
            <a:off x="311638" y="696386"/>
            <a:ext cx="8264174" cy="397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TA1 – Curriculum/Course Design and Development  (9 Q, Student 5 Q)</a:t>
            </a:r>
            <a:endParaRPr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TA2 – Teaching Performance and the Student’s Learning Support (12 Q, Student 8 Q)</a:t>
            </a:r>
            <a:endParaRPr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TA3 – Assessing the Student's Learning</a:t>
            </a:r>
            <a:r>
              <a:rPr lang="hu-HU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(8 Q, </a:t>
            </a:r>
            <a:r>
              <a:rPr lang="hu-HU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Student 5 Q</a:t>
            </a:r>
            <a:r>
              <a:rPr lang="hu-HU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hu-HU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TA4 – Professional Development for the Quality of Teaching (10 Q)</a:t>
            </a:r>
            <a:endParaRPr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TA5 – Teaching-related Research, Innovation and Social Responsibility</a:t>
            </a:r>
            <a:r>
              <a:rPr lang="hu-HU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(13 Q, St 6 Q)</a:t>
            </a:r>
            <a:endParaRPr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TA6 – Organizational and Administrative Tasks (just Self</a:t>
            </a:r>
            <a:r>
              <a:rPr lang="hu-HU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11 Q, Student 3 Q)</a:t>
            </a:r>
            <a:endParaRPr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 b="0" i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b="0" i="0" u="sng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3 horizontal dimensions:</a:t>
            </a:r>
            <a:r>
              <a:rPr lang="hu-HU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Digitalisation</a:t>
            </a:r>
            <a:endParaRPr b="0" i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Internationalisation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Inclusion and diversity</a:t>
            </a:r>
            <a:endParaRPr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b="0" i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10 leve</a:t>
            </a:r>
            <a:r>
              <a:rPr lang="hu-HU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l scale + not relevant (</a:t>
            </a:r>
            <a:r>
              <a:rPr lang="hu-HU" b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flexibility</a:t>
            </a:r>
            <a:r>
              <a:rPr lang="hu-HU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Font typeface="Arial"/>
              <a:buChar char="●"/>
            </a:pPr>
            <a:r>
              <a:rPr lang="hu-HU" sz="1800" u="none" strike="noStrike">
                <a:latin typeface="Arial"/>
                <a:ea typeface="Arial"/>
                <a:cs typeface="Arial"/>
                <a:sym typeface="Arial"/>
              </a:rPr>
              <a:t>Self version - contains 6 thematic areas with average 10 questions each + feedback questions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Font typeface="Arial"/>
              <a:buChar char="●"/>
            </a:pPr>
            <a:r>
              <a:rPr lang="hu-HU" sz="1800" u="none" strike="noStrike">
                <a:latin typeface="Arial"/>
                <a:ea typeface="Arial"/>
                <a:cs typeface="Arial"/>
                <a:sym typeface="Arial"/>
              </a:rPr>
              <a:t>Peer version - contains 5 thematic areas with average 10 questions each + feedback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Font typeface="Arial"/>
              <a:buChar char="●"/>
            </a:pPr>
            <a:r>
              <a:rPr lang="hu-HU" sz="1800" u="none" strike="noStrike">
                <a:latin typeface="Arial"/>
                <a:ea typeface="Arial"/>
                <a:cs typeface="Arial"/>
                <a:sym typeface="Arial"/>
              </a:rPr>
              <a:t>Student version - 27 questions altogether + feedback questions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/>
          </a:p>
        </p:txBody>
      </p:sp>
      <p:sp>
        <p:nvSpPr>
          <p:cNvPr id="186" name="Google Shape;186;p3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6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/>
              <a:t>Thematic Areas and Questions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c8cc577e9_0_5"/>
          <p:cNvSpPr/>
          <p:nvPr/>
        </p:nvSpPr>
        <p:spPr>
          <a:xfrm>
            <a:off x="582350" y="817050"/>
            <a:ext cx="3176700" cy="349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7D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fc8cc577e9_0_5"/>
          <p:cNvSpPr/>
          <p:nvPr/>
        </p:nvSpPr>
        <p:spPr>
          <a:xfrm>
            <a:off x="632550" y="2177050"/>
            <a:ext cx="3176700" cy="349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7D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fc8cc577e9_0_5"/>
          <p:cNvSpPr/>
          <p:nvPr/>
        </p:nvSpPr>
        <p:spPr>
          <a:xfrm>
            <a:off x="582350" y="3570525"/>
            <a:ext cx="3405300" cy="349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7D3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fc8cc577e9_0_5"/>
          <p:cNvSpPr txBox="1">
            <a:spLocks noGrp="1"/>
          </p:cNvSpPr>
          <p:nvPr>
            <p:ph type="body" idx="1"/>
          </p:nvPr>
        </p:nvSpPr>
        <p:spPr>
          <a:xfrm>
            <a:off x="582350" y="723100"/>
            <a:ext cx="8250000" cy="38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 b="1"/>
              <a:t>1.Self-assessment questionnaire - deadline: 20th January 2022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/>
              <a:t>- to be completed individually by the teacher,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/>
              <a:t>- filling time approx. 20 minutes,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/>
              <a:t>-	</a:t>
            </a:r>
            <a:r>
              <a:rPr lang="hu-HU" i="1"/>
              <a:t>Access link: </a:t>
            </a:r>
            <a:r>
              <a:rPr lang="hu-HU" i="1" u="sng">
                <a:solidFill>
                  <a:schemeClr val="hlink"/>
                </a:solidFill>
                <a:hlinkClick r:id="rId3"/>
              </a:rPr>
              <a:t>Self version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70"/>
              <a:buNone/>
            </a:pPr>
            <a:r>
              <a:rPr lang="hu-HU" b="1"/>
              <a:t>2.Peer-assessment questionnaire - deadline: 20th January 2022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/>
              <a:t>- to be completed by two colleagues in the frame of a mutual interview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/>
              <a:t>- filling time approx. 60 minutes (professional discussion + completion),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/>
              <a:t>-	</a:t>
            </a:r>
            <a:r>
              <a:rPr lang="hu-HU" i="1"/>
              <a:t>Access link: </a:t>
            </a:r>
            <a:r>
              <a:rPr lang="hu-HU" i="1" u="sng">
                <a:solidFill>
                  <a:schemeClr val="hlink"/>
                </a:solidFill>
                <a:hlinkClick r:id="rId4"/>
              </a:rPr>
              <a:t>Peer version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70"/>
              <a:buNone/>
            </a:pPr>
            <a:r>
              <a:rPr lang="hu-HU" b="1"/>
              <a:t>3. Student feedback questionnaire - deadline: last lesson in first semester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/>
              <a:t>- students complete preferably during the last lesson,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/>
              <a:t>- filling time approx. 20 minutes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hu-HU"/>
              <a:t>-	</a:t>
            </a:r>
            <a:r>
              <a:rPr lang="hu-HU" i="1"/>
              <a:t>Access link: </a:t>
            </a:r>
            <a:r>
              <a:rPr lang="hu-HU" i="1" u="sng">
                <a:solidFill>
                  <a:schemeClr val="hlink"/>
                </a:solidFill>
                <a:hlinkClick r:id="rId5"/>
              </a:rPr>
              <a:t>Student version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/>
          </a:p>
        </p:txBody>
      </p:sp>
      <p:sp>
        <p:nvSpPr>
          <p:cNvPr id="195" name="Google Shape;195;gfc8cc577e9_0_5"/>
          <p:cNvSpPr txBox="1">
            <a:spLocks noGrp="1"/>
          </p:cNvSpPr>
          <p:nvPr>
            <p:ph type="title"/>
          </p:nvPr>
        </p:nvSpPr>
        <p:spPr>
          <a:xfrm>
            <a:off x="1424762" y="0"/>
            <a:ext cx="74076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 sz="2600"/>
              <a:t>The test version of the assessment tool</a:t>
            </a:r>
            <a:r>
              <a:rPr lang="hu-HU" sz="1900"/>
              <a:t> 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900"/>
              <a:t>contains 3 elements in English:</a:t>
            </a:r>
            <a:endParaRPr sz="3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1093</Words>
  <Application>Microsoft Office PowerPoint</Application>
  <PresentationFormat>Diavetítés a képernyőre (16:9 oldalarány)</PresentationFormat>
  <Paragraphs>170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Calibri</vt:lpstr>
      <vt:lpstr>Roboto</vt:lpstr>
      <vt:lpstr>Arial</vt:lpstr>
      <vt:lpstr>Egyéni tervezés</vt:lpstr>
      <vt:lpstr>Simple Light</vt:lpstr>
      <vt:lpstr>PowerPoint-bemutató</vt:lpstr>
      <vt:lpstr>PROFFORMANCE consortium</vt:lpstr>
      <vt:lpstr>Main goals and rationale of the project</vt:lpstr>
      <vt:lpstr>Benchmarking Survey</vt:lpstr>
      <vt:lpstr>International HE Teacher Award</vt:lpstr>
      <vt:lpstr>Tool development process</vt:lpstr>
      <vt:lpstr>3D Assessment Tool</vt:lpstr>
      <vt:lpstr>Thematic Areas and Questions</vt:lpstr>
      <vt:lpstr>The test version of the assessment tool  contains 3 elements in English:</vt:lpstr>
      <vt:lpstr>Peer-assessment questionnaire </vt:lpstr>
      <vt:lpstr>Why to participate?</vt:lpstr>
      <vt:lpstr>Why to participate?</vt:lpstr>
      <vt:lpstr>Schedule of piloting</vt:lpstr>
      <vt:lpstr>Methodology of the pilot testing</vt:lpstr>
      <vt:lpstr>Methodology of the pilot testing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Besze Szilvia</dc:creator>
  <cp:lastModifiedBy>Besze Szilvia</cp:lastModifiedBy>
  <cp:revision>1</cp:revision>
  <dcterms:created xsi:type="dcterms:W3CDTF">2021-09-06T14:58:32Z</dcterms:created>
  <dcterms:modified xsi:type="dcterms:W3CDTF">2021-11-24T14:56:40Z</dcterms:modified>
</cp:coreProperties>
</file>